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72" r:id="rId2"/>
    <p:sldId id="273" r:id="rId3"/>
    <p:sldId id="277" r:id="rId4"/>
    <p:sldId id="260" r:id="rId5"/>
    <p:sldId id="275" r:id="rId6"/>
    <p:sldId id="274" r:id="rId7"/>
    <p:sldId id="276" r:id="rId8"/>
    <p:sldId id="261" r:id="rId9"/>
  </p:sldIdLst>
  <p:sldSz cx="12192000" cy="6858000"/>
  <p:notesSz cx="7010400" cy="9296400"/>
  <p:embeddedFontLst>
    <p:embeddedFont>
      <p:font typeface="Source Sans Pro" panose="020B060402020202020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ONnO9gdHSLQ0ACHe72Zn8yfBU9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Baker" initials="WB" lastIdx="1" clrIdx="0">
    <p:extLst>
      <p:ext uri="{19B8F6BF-5375-455C-9EA6-DF929625EA0E}">
        <p15:presenceInfo xmlns:p15="http://schemas.microsoft.com/office/powerpoint/2012/main" userId="701ed53a47c8bfc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1" autoAdjust="0"/>
    <p:restoredTop sz="85864" autoAdjust="0"/>
  </p:normalViewPr>
  <p:slideViewPr>
    <p:cSldViewPr snapToGrid="0">
      <p:cViewPr>
        <p:scale>
          <a:sx n="47" d="100"/>
          <a:sy n="47" d="100"/>
        </p:scale>
        <p:origin x="616" y="3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68"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26"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25" Type="http://customschemas.google.com/relationships/presentationmetadata" Target="metadata"/><Relationship Id="rId2" Type="http://schemas.openxmlformats.org/officeDocument/2006/relationships/slide" Target="slides/slide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28"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9-17T09:37:51.197" idx="1">
    <p:pos x="10" y="10"/>
    <p:text/>
    <p:extLst>
      <p:ext uri="{C676402C-5697-4E1C-873F-D02D1690AC5C}">
        <p15:threadingInfo xmlns:p15="http://schemas.microsoft.com/office/powerpoint/2012/main" timeZoneBias="-6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1" y="4415790"/>
            <a:ext cx="5608320" cy="418338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2550" y="511175"/>
            <a:ext cx="4203700" cy="2365375"/>
          </a:xfrm>
        </p:spPr>
      </p:sp>
      <p:sp>
        <p:nvSpPr>
          <p:cNvPr id="3" name="Notes Placeholder 2"/>
          <p:cNvSpPr>
            <a:spLocks noGrp="1"/>
          </p:cNvSpPr>
          <p:nvPr>
            <p:ph type="body" idx="1"/>
          </p:nvPr>
        </p:nvSpPr>
        <p:spPr>
          <a:xfrm>
            <a:off x="576195" y="3036762"/>
            <a:ext cx="5756713" cy="5831665"/>
          </a:xfrm>
        </p:spPr>
        <p:txBody>
          <a:bodyPr/>
          <a:lstStyle/>
          <a:p>
            <a:pPr marL="158750" indent="0">
              <a:buFontTx/>
              <a:buNone/>
            </a:pPr>
            <a:r>
              <a:rPr lang="en-US" sz="1200" dirty="0" smtClean="0"/>
              <a:t>Accepting Jesus</a:t>
            </a:r>
            <a:r>
              <a:rPr lang="en-US" sz="1200" baseline="0" dirty="0" smtClean="0"/>
              <a:t> as Lord and </a:t>
            </a:r>
            <a:r>
              <a:rPr lang="en-US" sz="1200" baseline="0" dirty="0" err="1" smtClean="0"/>
              <a:t>Saviour</a:t>
            </a:r>
            <a:r>
              <a:rPr lang="en-US" sz="1200" baseline="0" dirty="0" smtClean="0"/>
              <a:t> is significant for how </a:t>
            </a:r>
            <a:r>
              <a:rPr lang="en-US" sz="1200" baseline="0" dirty="0" smtClean="0"/>
              <a:t>we </a:t>
            </a:r>
            <a:r>
              <a:rPr lang="en-US" sz="1200" baseline="0" dirty="0" smtClean="0"/>
              <a:t>approach life. As </a:t>
            </a:r>
            <a:r>
              <a:rPr lang="en-US" sz="1200" b="1" baseline="0" dirty="0" err="1" smtClean="0"/>
              <a:t>Saviour</a:t>
            </a:r>
            <a:r>
              <a:rPr lang="en-US" sz="1200" baseline="0" dirty="0" smtClean="0"/>
              <a:t> we believe Jesus has assured our eternal fate. As our </a:t>
            </a:r>
            <a:r>
              <a:rPr lang="en-US" sz="1200" b="1" baseline="0" dirty="0" smtClean="0"/>
              <a:t>Lord</a:t>
            </a:r>
            <a:r>
              <a:rPr lang="en-US" sz="1200" baseline="0" dirty="0" smtClean="0"/>
              <a:t> we acknowledge Jesus as the one who will lead us through the life we now have.  </a:t>
            </a:r>
          </a:p>
          <a:p>
            <a:pPr marL="158750" indent="0">
              <a:buFontTx/>
              <a:buNone/>
            </a:pPr>
            <a:endParaRPr lang="en-US" sz="1200" baseline="0" dirty="0" smtClean="0"/>
          </a:p>
          <a:p>
            <a:pPr marL="158750" indent="0">
              <a:buFontTx/>
              <a:buNone/>
            </a:pPr>
            <a:r>
              <a:rPr lang="en-US" sz="1200" baseline="0" dirty="0" smtClean="0"/>
              <a:t>In James’ letter to the early Christians he is reflecting on the </a:t>
            </a:r>
            <a:r>
              <a:rPr lang="en-US" sz="1200" b="1" baseline="0" dirty="0" smtClean="0"/>
              <a:t>Lordship</a:t>
            </a:r>
            <a:r>
              <a:rPr lang="en-US" sz="1200" baseline="0" dirty="0" smtClean="0"/>
              <a:t> </a:t>
            </a:r>
            <a:r>
              <a:rPr lang="en-US" sz="1200" baseline="0" dirty="0" smtClean="0"/>
              <a:t>aspect of our </a:t>
            </a:r>
            <a:r>
              <a:rPr lang="en-US" sz="1200" baseline="0" dirty="0" smtClean="0"/>
              <a:t>relationship with Jesus. </a:t>
            </a:r>
            <a:r>
              <a:rPr lang="en-US" sz="1200" baseline="0" dirty="0" smtClean="0"/>
              <a:t>In James we learn of the issues that</a:t>
            </a:r>
            <a:r>
              <a:rPr lang="en-US" sz="1200" dirty="0" smtClean="0"/>
              <a:t> arose in</a:t>
            </a:r>
            <a:r>
              <a:rPr lang="en-US" sz="1200" baseline="0" dirty="0" smtClean="0"/>
              <a:t> their day to day lives, and how having Jesus as Lord, </a:t>
            </a:r>
            <a:r>
              <a:rPr lang="en-US" sz="1200" dirty="0" smtClean="0"/>
              <a:t>influenced how they lived in</a:t>
            </a:r>
            <a:r>
              <a:rPr lang="en-US" sz="1200" baseline="0" dirty="0" smtClean="0"/>
              <a:t> community with fellow believers and as the</a:t>
            </a:r>
            <a:r>
              <a:rPr lang="en-US" sz="1200" dirty="0" smtClean="0"/>
              <a:t> church welcomed new believers. </a:t>
            </a:r>
            <a:r>
              <a:rPr lang="en-US" sz="1200" baseline="0" dirty="0" smtClean="0"/>
              <a:t> </a:t>
            </a:r>
          </a:p>
          <a:p>
            <a:pPr marL="158750" indent="0">
              <a:buFontTx/>
              <a:buNone/>
            </a:pPr>
            <a:endParaRPr lang="en-US" baseline="0" dirty="0" smtClean="0"/>
          </a:p>
          <a:p>
            <a:pPr marL="158750" indent="0">
              <a:buFontTx/>
              <a:buNone/>
            </a:pPr>
            <a:r>
              <a:rPr lang="en-US" baseline="0" dirty="0" smtClean="0"/>
              <a:t>James is a practical book with significant instruction</a:t>
            </a:r>
            <a:r>
              <a:rPr lang="en-US" dirty="0" smtClean="0"/>
              <a:t> to view </a:t>
            </a:r>
            <a:r>
              <a:rPr lang="en-US" baseline="0" dirty="0" smtClean="0"/>
              <a:t>the world from a new perspective.</a:t>
            </a:r>
            <a:r>
              <a:rPr lang="en-US" dirty="0" smtClean="0"/>
              <a:t> In Chapter 1, James gives his first advice on how to view life as a believer in Christ. </a:t>
            </a:r>
          </a:p>
          <a:p>
            <a:pPr marL="158750" indent="0">
              <a:buFontTx/>
              <a:buNone/>
            </a:pPr>
            <a:endParaRPr lang="en-US" dirty="0"/>
          </a:p>
          <a:p>
            <a:pPr marL="158750" indent="0">
              <a:buFontTx/>
              <a:buNone/>
            </a:pPr>
            <a:r>
              <a:rPr lang="en-US" i="1" dirty="0" smtClean="0"/>
              <a:t>Dear brothers and sisters, when troubles of any kind come your way, consider it an opportunity for great joy. For when your faith is tested, your endurance grows… and when it is fully developed, you will be perfect and complete, needing nothing. </a:t>
            </a:r>
          </a:p>
          <a:p>
            <a:pPr marL="158750" indent="0">
              <a:buFontTx/>
              <a:buNone/>
            </a:pPr>
            <a:endParaRPr lang="en-US" i="1" dirty="0"/>
          </a:p>
          <a:p>
            <a:pPr marL="158750" indent="0">
              <a:buFontTx/>
              <a:buNone/>
            </a:pPr>
            <a:r>
              <a:rPr lang="en-US" i="1" dirty="0" smtClean="0"/>
              <a:t>And </a:t>
            </a:r>
          </a:p>
          <a:p>
            <a:pPr marL="158750" indent="0">
              <a:buFontTx/>
              <a:buNone/>
            </a:pPr>
            <a:endParaRPr lang="en-US" i="1" dirty="0"/>
          </a:p>
          <a:p>
            <a:pPr marL="158750" indent="0">
              <a:buFontTx/>
              <a:buNone/>
            </a:pPr>
            <a:r>
              <a:rPr lang="en-US" i="1" dirty="0" smtClean="0"/>
              <a:t>If you need wisdom, ask our generous God, and he will give it to you. </a:t>
            </a:r>
          </a:p>
          <a:p>
            <a:pPr marL="158750" indent="0">
              <a:buFontTx/>
              <a:buNone/>
            </a:pPr>
            <a:endParaRPr lang="en-US" i="1" dirty="0"/>
          </a:p>
          <a:p>
            <a:pPr marL="158750" indent="0">
              <a:buFontTx/>
              <a:buNone/>
            </a:pPr>
            <a:r>
              <a:rPr lang="en-US" i="1" dirty="0" smtClean="0"/>
              <a:t>So, the first thing we should think, when a trial comes up is, </a:t>
            </a:r>
          </a:p>
          <a:p>
            <a:pPr marL="158750" indent="0">
              <a:buFontTx/>
              <a:buNone/>
            </a:pPr>
            <a:r>
              <a:rPr lang="en-US" i="1" dirty="0"/>
              <a:t>	</a:t>
            </a:r>
            <a:r>
              <a:rPr lang="en-US" i="1" dirty="0" smtClean="0"/>
              <a:t>“God says this is an opportunity to become more mature in faith.”</a:t>
            </a:r>
          </a:p>
          <a:p>
            <a:pPr marL="158750" indent="0">
              <a:buFontTx/>
              <a:buNone/>
            </a:pPr>
            <a:r>
              <a:rPr lang="en-US" i="1" dirty="0" smtClean="0"/>
              <a:t>And then,</a:t>
            </a:r>
          </a:p>
          <a:p>
            <a:pPr marL="158750" indent="0">
              <a:buFontTx/>
              <a:buNone/>
            </a:pPr>
            <a:r>
              <a:rPr lang="en-US" i="1" dirty="0"/>
              <a:t>	</a:t>
            </a:r>
            <a:r>
              <a:rPr lang="en-US" i="1" dirty="0" smtClean="0"/>
              <a:t>“Lord, I want you with me in this, please guide me through</a:t>
            </a:r>
            <a:r>
              <a:rPr lang="en-US" i="1" dirty="0" smtClean="0"/>
              <a:t>.”</a:t>
            </a:r>
          </a:p>
          <a:p>
            <a:pPr marL="158750" indent="0">
              <a:buFontTx/>
              <a:buNone/>
            </a:pPr>
            <a:endParaRPr lang="en-US" i="0" dirty="0" smtClean="0"/>
          </a:p>
          <a:p>
            <a:pPr marL="158750" indent="0">
              <a:buFontTx/>
              <a:buNone/>
            </a:pPr>
            <a:r>
              <a:rPr lang="en-US" i="0" dirty="0" smtClean="0"/>
              <a:t>This approach is more than positive thinking, it’s the</a:t>
            </a:r>
            <a:r>
              <a:rPr lang="en-US" i="0" baseline="0" dirty="0" smtClean="0"/>
              <a:t> mindset we take when we take Jesus as our </a:t>
            </a:r>
            <a:r>
              <a:rPr lang="en-US" i="0" baseline="0" dirty="0" err="1" smtClean="0"/>
              <a:t>Saviour</a:t>
            </a:r>
            <a:r>
              <a:rPr lang="en-US" i="0" baseline="0" dirty="0" smtClean="0"/>
              <a:t>. We trust he has our back, and even our trials will work out for our good. </a:t>
            </a:r>
            <a:endParaRPr lang="en-US" i="0" dirty="0" smtClean="0"/>
          </a:p>
          <a:p>
            <a:pPr marL="158750" indent="0">
              <a:buFontTx/>
              <a:buNone/>
            </a:pPr>
            <a:endParaRPr lang="en-US" dirty="0"/>
          </a:p>
          <a:p>
            <a:pPr marL="158750" indent="0">
              <a:buFontTx/>
              <a:buNone/>
            </a:pPr>
            <a:endParaRPr lang="en-US" dirty="0" smtClean="0"/>
          </a:p>
          <a:p>
            <a:pPr marL="158750" indent="0">
              <a:buFontTx/>
              <a:buNone/>
            </a:pPr>
            <a:r>
              <a:rPr lang="en-US" dirty="0" smtClean="0"/>
              <a:t>What is your natural tendency when trials come your way? </a:t>
            </a:r>
          </a:p>
          <a:p>
            <a:pPr marL="158750" indent="0">
              <a:buFontTx/>
              <a:buNone/>
            </a:pPr>
            <a:r>
              <a:rPr lang="en-US" dirty="0" smtClean="0"/>
              <a:t>As we mature, and learn to see things with God’s perspective we tap into a great way to think and a great source of wisdom. </a:t>
            </a:r>
          </a:p>
        </p:txBody>
      </p:sp>
    </p:spTree>
    <p:extLst>
      <p:ext uri="{BB962C8B-B14F-4D97-AF65-F5344CB8AC3E}">
        <p14:creationId xmlns:p14="http://schemas.microsoft.com/office/powerpoint/2010/main" val="81245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1163" y="460375"/>
            <a:ext cx="3089275" cy="1738313"/>
          </a:xfrm>
        </p:spPr>
      </p:sp>
      <p:sp>
        <p:nvSpPr>
          <p:cNvPr id="3" name="Notes Placeholder 2"/>
          <p:cNvSpPr>
            <a:spLocks noGrp="1"/>
          </p:cNvSpPr>
          <p:nvPr>
            <p:ph type="body" idx="1"/>
          </p:nvPr>
        </p:nvSpPr>
        <p:spPr>
          <a:xfrm>
            <a:off x="701041" y="2305459"/>
            <a:ext cx="5608320" cy="6437708"/>
          </a:xfrm>
        </p:spPr>
        <p:txBody>
          <a:bodyPr/>
          <a:lstStyle/>
          <a:p>
            <a:pPr marL="158750" indent="0">
              <a:buFontTx/>
              <a:buNone/>
            </a:pPr>
            <a:endParaRPr lang="en-US" baseline="0" dirty="0" smtClean="0"/>
          </a:p>
          <a:p>
            <a:pPr marL="158750" indent="0">
              <a:buFontTx/>
              <a:buNone/>
            </a:pPr>
            <a:r>
              <a:rPr lang="en-US" dirty="0" smtClean="0"/>
              <a:t>In </a:t>
            </a:r>
            <a:r>
              <a:rPr lang="en-US" dirty="0"/>
              <a:t>Chapter 2 </a:t>
            </a:r>
            <a:r>
              <a:rPr lang="en-US" dirty="0" smtClean="0"/>
              <a:t>James introduces the topic of </a:t>
            </a:r>
            <a:r>
              <a:rPr lang="en-US" dirty="0"/>
              <a:t>‘showing </a:t>
            </a:r>
            <a:r>
              <a:rPr lang="en-US" dirty="0" err="1"/>
              <a:t>favourtism</a:t>
            </a:r>
            <a:r>
              <a:rPr lang="en-US" dirty="0" smtClean="0"/>
              <a:t>’ or </a:t>
            </a:r>
            <a:r>
              <a:rPr lang="en-US" dirty="0"/>
              <a:t>unfair partiality, </a:t>
            </a:r>
            <a:r>
              <a:rPr lang="en-US" dirty="0" smtClean="0"/>
              <a:t>or pandering.</a:t>
            </a:r>
          </a:p>
          <a:p>
            <a:pPr marL="158750" indent="0">
              <a:buFontTx/>
              <a:buNone/>
            </a:pPr>
            <a:endParaRPr lang="en-US" dirty="0"/>
          </a:p>
          <a:p>
            <a:pPr marL="158750" indent="0">
              <a:buFontTx/>
              <a:buNone/>
            </a:pPr>
            <a:r>
              <a:rPr lang="en-US" dirty="0" smtClean="0"/>
              <a:t>From our reading, </a:t>
            </a:r>
            <a:endParaRPr lang="en-US" dirty="0"/>
          </a:p>
          <a:p>
            <a:pPr marL="158750" indent="0">
              <a:buNone/>
              <a:defRPr/>
            </a:pPr>
            <a:r>
              <a:rPr lang="en-US" dirty="0" smtClean="0"/>
              <a:t>James describes what was happening in some churches when wealthy people come to worship and find out about Jesus. Evidently, the better dressed you were, the better seat you got. James calls out this activity as having </a:t>
            </a:r>
            <a:r>
              <a:rPr lang="en-US" u="sng" dirty="0" smtClean="0"/>
              <a:t>wrong motives</a:t>
            </a:r>
            <a:r>
              <a:rPr lang="en-US" dirty="0" smtClean="0"/>
              <a:t>. </a:t>
            </a:r>
            <a:r>
              <a:rPr lang="en-US" dirty="0" smtClean="0"/>
              <a:t>(judges</a:t>
            </a:r>
            <a:r>
              <a:rPr lang="en-US" baseline="0" dirty="0" smtClean="0"/>
              <a:t> with evil thoughts, NIV) </a:t>
            </a:r>
            <a:endParaRPr lang="en-US" dirty="0" smtClean="0"/>
          </a:p>
          <a:p>
            <a:pPr marL="158750" indent="0">
              <a:buNone/>
              <a:defRPr/>
            </a:pPr>
            <a:endParaRPr lang="en-US" dirty="0">
              <a:solidFill>
                <a:srgbClr val="FF0000"/>
              </a:solidFill>
            </a:endParaRPr>
          </a:p>
          <a:p>
            <a:pPr marL="158750" indent="0">
              <a:buNone/>
              <a:defRPr/>
            </a:pPr>
            <a:r>
              <a:rPr lang="en-US" dirty="0">
                <a:solidFill>
                  <a:srgbClr val="FF0000"/>
                </a:solidFill>
              </a:rPr>
              <a:t>Vs 2-4-  </a:t>
            </a:r>
            <a:r>
              <a:rPr lang="en-US" i="1" dirty="0">
                <a:solidFill>
                  <a:srgbClr val="FF0000"/>
                </a:solidFill>
              </a:rPr>
              <a:t>suppose someone comes into your meeting dressed in fancy clothes and expensive jewelry, and another comes in who is poor and dressed in shabby clothes. If you give special attention and a good seat to the rich person, but you say to the poor one, ‘stand over there, or sit on the floor.’ – well, doesn’t this discrimination show that you are guided by </a:t>
            </a:r>
            <a:r>
              <a:rPr lang="en-US" b="1" i="1" dirty="0">
                <a:solidFill>
                  <a:srgbClr val="FF0000"/>
                </a:solidFill>
              </a:rPr>
              <a:t>wrong motives</a:t>
            </a:r>
            <a:r>
              <a:rPr lang="en-US" i="1" dirty="0">
                <a:solidFill>
                  <a:srgbClr val="FF0000"/>
                </a:solidFill>
              </a:rPr>
              <a:t>? </a:t>
            </a:r>
          </a:p>
          <a:p>
            <a:pPr marL="158750" indent="0">
              <a:buNone/>
              <a:defRPr/>
            </a:pPr>
            <a:endParaRPr lang="en-US" dirty="0"/>
          </a:p>
          <a:p>
            <a:pPr marL="158750" indent="0">
              <a:buNone/>
              <a:defRPr/>
            </a:pPr>
            <a:r>
              <a:rPr lang="en-US" dirty="0" smtClean="0"/>
              <a:t>What was the wrong motive here? Showing </a:t>
            </a:r>
            <a:r>
              <a:rPr lang="en-US" dirty="0" err="1" smtClean="0"/>
              <a:t>favourtism</a:t>
            </a:r>
            <a:r>
              <a:rPr lang="en-US" dirty="0" smtClean="0"/>
              <a:t> to people who had wealth over people less affluent. Pandering to wealthy people, perhaps to fatten the bank account for valid ministry. Judas </a:t>
            </a:r>
            <a:r>
              <a:rPr lang="en-US" dirty="0" err="1" smtClean="0"/>
              <a:t>Escariot</a:t>
            </a:r>
            <a:r>
              <a:rPr lang="en-US" dirty="0" smtClean="0"/>
              <a:t> was of this thinking, wasn’t he? </a:t>
            </a:r>
          </a:p>
          <a:p>
            <a:pPr marL="158750" indent="0">
              <a:buNone/>
              <a:defRPr/>
            </a:pPr>
            <a:endParaRPr lang="en-US" dirty="0"/>
          </a:p>
          <a:p>
            <a:pPr marL="158750" indent="0">
              <a:buNone/>
              <a:defRPr/>
            </a:pPr>
            <a:r>
              <a:rPr lang="en-US" dirty="0" smtClean="0"/>
              <a:t>The new church was to be egalitarian in nature. </a:t>
            </a:r>
          </a:p>
          <a:p>
            <a:pPr marL="158750" indent="0">
              <a:buNone/>
              <a:defRPr/>
            </a:pPr>
            <a:endParaRPr lang="en-US" dirty="0"/>
          </a:p>
          <a:p>
            <a:pPr marL="158750" indent="0">
              <a:buNone/>
              <a:defRPr/>
            </a:pPr>
            <a:r>
              <a:rPr lang="en-US" dirty="0" smtClean="0">
                <a:solidFill>
                  <a:srgbClr val="FF0000"/>
                </a:solidFill>
              </a:rPr>
              <a:t>In </a:t>
            </a:r>
            <a:r>
              <a:rPr lang="en-US" b="1" dirty="0">
                <a:solidFill>
                  <a:srgbClr val="FF0000"/>
                </a:solidFill>
              </a:rPr>
              <a:t>Galatians 3:28 </a:t>
            </a:r>
            <a:r>
              <a:rPr lang="en-US" dirty="0">
                <a:solidFill>
                  <a:srgbClr val="FF0000"/>
                </a:solidFill>
              </a:rPr>
              <a:t>– Paul states, </a:t>
            </a:r>
            <a:r>
              <a:rPr lang="en-US" b="1" i="1" dirty="0">
                <a:solidFill>
                  <a:srgbClr val="FF0000"/>
                </a:solidFill>
              </a:rPr>
              <a:t>‘There is neither Jew nor Greek, slave nor free, male nor female, for you are all one in Christ Jesus</a:t>
            </a:r>
            <a:r>
              <a:rPr lang="en-US" b="1" i="1" dirty="0" smtClean="0">
                <a:solidFill>
                  <a:srgbClr val="FF0000"/>
                </a:solidFill>
              </a:rPr>
              <a:t>.’</a:t>
            </a:r>
          </a:p>
          <a:p>
            <a:pPr marL="158750" indent="0">
              <a:buNone/>
              <a:defRPr/>
            </a:pPr>
            <a:endParaRPr lang="en-US" b="1" i="1" dirty="0">
              <a:solidFill>
                <a:srgbClr val="FF0000"/>
              </a:solidFill>
            </a:endParaRPr>
          </a:p>
          <a:p>
            <a:pPr marL="158750" indent="0">
              <a:buNone/>
              <a:defRPr/>
            </a:pPr>
            <a:r>
              <a:rPr lang="en-US" b="1" i="1" dirty="0" err="1">
                <a:solidFill>
                  <a:srgbClr val="FF0000"/>
                </a:solidFill>
              </a:rPr>
              <a:t>Eph</a:t>
            </a:r>
            <a:r>
              <a:rPr lang="en-US" b="1" i="1" dirty="0">
                <a:solidFill>
                  <a:srgbClr val="FF0000"/>
                </a:solidFill>
              </a:rPr>
              <a:t> 2:14 – for Christ himself made peace between Jews and Gentiles by making us all one people. </a:t>
            </a:r>
            <a:endParaRPr lang="en-US" b="1" i="1" dirty="0" smtClean="0">
              <a:solidFill>
                <a:srgbClr val="FF0000"/>
              </a:solidFill>
            </a:endParaRPr>
          </a:p>
          <a:p>
            <a:pPr marL="158750" indent="0">
              <a:buNone/>
              <a:defRPr/>
            </a:pPr>
            <a:endParaRPr lang="en-US" b="1" i="1" dirty="0">
              <a:solidFill>
                <a:srgbClr val="FF0000"/>
              </a:solidFill>
            </a:endParaRPr>
          </a:p>
          <a:p>
            <a:pPr marL="158750" indent="0">
              <a:buNone/>
              <a:defRPr/>
            </a:pPr>
            <a:r>
              <a:rPr lang="en-US" b="1" i="1" dirty="0">
                <a:solidFill>
                  <a:srgbClr val="FF0000"/>
                </a:solidFill>
              </a:rPr>
              <a:t>Col 3:11 – ‘ In this new life, it doesn’t matter if you are a Jew or a Gentile, circumcised or uncircumcised, barbaric, uncivilized, slave or free. Christ is all that matters, and he lives in all of us. ‘</a:t>
            </a:r>
          </a:p>
          <a:p>
            <a:pPr marL="158750" indent="0">
              <a:buNone/>
              <a:defRPr/>
            </a:pPr>
            <a:endParaRPr lang="en-US" b="1" i="1" dirty="0"/>
          </a:p>
          <a:p>
            <a:pPr marL="158750" indent="0">
              <a:buNone/>
              <a:defRPr/>
            </a:pPr>
            <a:r>
              <a:rPr lang="en-US" dirty="0" smtClean="0"/>
              <a:t>Today, we </a:t>
            </a:r>
            <a:r>
              <a:rPr lang="en-US" dirty="0"/>
              <a:t>as Christians can say with hand over heart, ‘ Yes, we hold to the belief that all people are equal and equally loved by God and are welcome in God’s Kingdom. We will not show favoritism.’ </a:t>
            </a:r>
          </a:p>
          <a:p>
            <a:pPr marL="158750" indent="0">
              <a:buFontTx/>
              <a:buNone/>
            </a:pPr>
            <a:endParaRPr lang="en-US" baseline="0" dirty="0" smtClean="0"/>
          </a:p>
          <a:p>
            <a:pPr marL="158750" indent="0">
              <a:buNone/>
              <a:defRPr/>
            </a:pPr>
            <a:r>
              <a:rPr lang="en-US" dirty="0" smtClean="0"/>
              <a:t>However, trying to insure equality in a culturally diverse community is a lot more complicated than you might imagine. </a:t>
            </a:r>
          </a:p>
          <a:p>
            <a:pPr marL="158750" indent="0">
              <a:buNone/>
              <a:defRPr/>
            </a:pPr>
            <a:endParaRPr lang="en-US" dirty="0" smtClean="0"/>
          </a:p>
        </p:txBody>
      </p:sp>
    </p:spTree>
    <p:extLst>
      <p:ext uri="{BB962C8B-B14F-4D97-AF65-F5344CB8AC3E}">
        <p14:creationId xmlns:p14="http://schemas.microsoft.com/office/powerpoint/2010/main" val="2823347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1163" y="460375"/>
            <a:ext cx="3089275" cy="1738313"/>
          </a:xfrm>
        </p:spPr>
      </p:sp>
      <p:sp>
        <p:nvSpPr>
          <p:cNvPr id="3" name="Notes Placeholder 2"/>
          <p:cNvSpPr>
            <a:spLocks noGrp="1"/>
          </p:cNvSpPr>
          <p:nvPr>
            <p:ph type="body" idx="1"/>
          </p:nvPr>
        </p:nvSpPr>
        <p:spPr>
          <a:xfrm>
            <a:off x="701041" y="2305459"/>
            <a:ext cx="5608320" cy="6437708"/>
          </a:xfrm>
        </p:spPr>
        <p:txBody>
          <a:bodyPr/>
          <a:lstStyle/>
          <a:p>
            <a:pPr marL="158750" indent="0">
              <a:buNone/>
              <a:defRPr/>
            </a:pPr>
            <a:endParaRPr lang="en-US" dirty="0" smtClean="0"/>
          </a:p>
          <a:p>
            <a:pPr marL="158750" indent="0">
              <a:buNone/>
              <a:defRPr/>
            </a:pPr>
            <a:r>
              <a:rPr lang="en-US" dirty="0" smtClean="0"/>
              <a:t>God foresaw there would be a problem at the early church bar-b-ques. </a:t>
            </a:r>
          </a:p>
          <a:p>
            <a:pPr marL="158750" indent="0">
              <a:buNone/>
              <a:defRPr/>
            </a:pPr>
            <a:endParaRPr lang="en-US" dirty="0" smtClean="0"/>
          </a:p>
          <a:p>
            <a:pPr marL="158750" indent="0">
              <a:buNone/>
              <a:defRPr/>
            </a:pPr>
            <a:r>
              <a:rPr lang="en-US" dirty="0" smtClean="0"/>
              <a:t>He said, ‘Peter, you won’t understand this now, but you can kill and eat any of the animals you want.’ </a:t>
            </a:r>
            <a:r>
              <a:rPr lang="en-US" b="1" dirty="0" smtClean="0"/>
              <a:t>Peter said</a:t>
            </a:r>
            <a:r>
              <a:rPr lang="en-US" b="1" dirty="0" smtClean="0">
                <a:solidFill>
                  <a:srgbClr val="FF0000"/>
                </a:solidFill>
              </a:rPr>
              <a:t>, ‘No Lord, I have never eaten anything our Jewish laws have declared impure and unclean.’</a:t>
            </a:r>
          </a:p>
          <a:p>
            <a:pPr marL="158750" indent="0">
              <a:buNone/>
              <a:defRPr/>
            </a:pPr>
            <a:r>
              <a:rPr lang="en-US" dirty="0" smtClean="0">
                <a:solidFill>
                  <a:schemeClr val="tx1"/>
                </a:solidFill>
              </a:rPr>
              <a:t>But God confirmed 3 times - that the Gentile Christians could bring their pork and basting sauce and it was</a:t>
            </a:r>
            <a:r>
              <a:rPr lang="en-US" baseline="0" dirty="0" smtClean="0">
                <a:solidFill>
                  <a:schemeClr val="tx1"/>
                </a:solidFill>
              </a:rPr>
              <a:t> perfectly fine for</a:t>
            </a:r>
            <a:r>
              <a:rPr lang="en-US" dirty="0" smtClean="0">
                <a:solidFill>
                  <a:schemeClr val="tx1"/>
                </a:solidFill>
              </a:rPr>
              <a:t> the Jewish Christians to smack their lips and enjoy. </a:t>
            </a:r>
          </a:p>
          <a:p>
            <a:pPr marL="158750" indent="0">
              <a:buNone/>
              <a:defRPr/>
            </a:pPr>
            <a:endParaRPr lang="en-US" dirty="0" smtClean="0"/>
          </a:p>
          <a:p>
            <a:pPr marL="158750" indent="0">
              <a:buNone/>
              <a:defRPr/>
            </a:pPr>
            <a:r>
              <a:rPr lang="en-US" dirty="0" smtClean="0"/>
              <a:t>Jesus had told them that being adopted into a family with </a:t>
            </a:r>
            <a:r>
              <a:rPr lang="en-US" b="1" i="1" dirty="0" smtClean="0"/>
              <a:t>all sorts </a:t>
            </a:r>
            <a:r>
              <a:rPr lang="en-US" dirty="0" smtClean="0"/>
              <a:t>would be difficult. But James reminds us, </a:t>
            </a:r>
            <a:r>
              <a:rPr lang="en-US" b="1" dirty="0" smtClean="0"/>
              <a:t>‘Look at the difficulty as an opportunity. Call on my name, just ask, and I will send the my helper to assist you, I will give you wisdom through conflicts and trials. </a:t>
            </a:r>
          </a:p>
          <a:p>
            <a:pPr marL="158750" indent="0">
              <a:buNone/>
              <a:defRPr/>
            </a:pPr>
            <a:endParaRPr lang="en-US" dirty="0" smtClean="0"/>
          </a:p>
          <a:p>
            <a:pPr marL="158750" indent="0">
              <a:buNone/>
              <a:defRPr/>
            </a:pPr>
            <a:r>
              <a:rPr lang="en-US" dirty="0" smtClean="0"/>
              <a:t>It was actually God’s plan to put his family through these cultural trials. </a:t>
            </a:r>
          </a:p>
          <a:p>
            <a:pPr marL="158750" indent="0">
              <a:buNone/>
              <a:defRPr/>
            </a:pPr>
            <a:endParaRPr lang="en-US" dirty="0" smtClean="0"/>
          </a:p>
          <a:p>
            <a:pPr marL="158750" indent="0">
              <a:buNone/>
              <a:defRPr/>
            </a:pPr>
            <a:r>
              <a:rPr lang="en-US" b="1" dirty="0" smtClean="0"/>
              <a:t>Genesis 12: God told Abraham</a:t>
            </a:r>
            <a:r>
              <a:rPr lang="en-US" b="1" baseline="0" dirty="0" smtClean="0"/>
              <a:t> that his </a:t>
            </a:r>
            <a:r>
              <a:rPr lang="en-US" b="1" baseline="0" dirty="0" err="1" smtClean="0"/>
              <a:t>decendants</a:t>
            </a:r>
            <a:r>
              <a:rPr lang="en-US" b="1" baseline="0" dirty="0" smtClean="0"/>
              <a:t> would be come a blessing to all nations. </a:t>
            </a:r>
            <a:endParaRPr lang="en-US" b="1" dirty="0" smtClean="0"/>
          </a:p>
          <a:p>
            <a:pPr marL="158750" indent="0">
              <a:buNone/>
              <a:defRPr/>
            </a:pPr>
            <a:endParaRPr lang="en-US" b="1" dirty="0" smtClean="0"/>
          </a:p>
          <a:p>
            <a:pPr marL="158750" indent="0">
              <a:buNone/>
              <a:defRPr/>
            </a:pPr>
            <a:r>
              <a:rPr lang="en-US" dirty="0" smtClean="0"/>
              <a:t>Jesus in </a:t>
            </a:r>
            <a:r>
              <a:rPr lang="en-US" b="1" dirty="0" smtClean="0"/>
              <a:t>John 10:16 </a:t>
            </a:r>
            <a:r>
              <a:rPr lang="en-US" dirty="0" smtClean="0"/>
              <a:t>– </a:t>
            </a:r>
            <a:r>
              <a:rPr lang="en-US" b="1" i="1" dirty="0" smtClean="0">
                <a:solidFill>
                  <a:srgbClr val="FF0000"/>
                </a:solidFill>
              </a:rPr>
              <a:t>‘I have other sheep, too, that are not in this sheepfold. I must bring them also, and they will listen to my voice; and there will be one flock with one shepherd.’</a:t>
            </a:r>
          </a:p>
          <a:p>
            <a:pPr marL="158750" indent="0">
              <a:buNone/>
              <a:defRPr/>
            </a:pPr>
            <a:endParaRPr lang="en-US" dirty="0" smtClean="0"/>
          </a:p>
          <a:p>
            <a:pPr marL="158750" indent="0">
              <a:buNone/>
              <a:defRPr/>
            </a:pPr>
            <a:r>
              <a:rPr lang="en-US" dirty="0" smtClean="0"/>
              <a:t>Jesus said, </a:t>
            </a:r>
            <a:r>
              <a:rPr lang="en-US" b="1" dirty="0" smtClean="0">
                <a:solidFill>
                  <a:srgbClr val="FF0000"/>
                </a:solidFill>
              </a:rPr>
              <a:t>They will know you are Christians, when they see how you are able to get along with one another. (John 13:35)</a:t>
            </a:r>
            <a:endParaRPr lang="en-US" b="0" baseline="0" dirty="0" smtClean="0"/>
          </a:p>
        </p:txBody>
      </p:sp>
    </p:spTree>
    <p:extLst>
      <p:ext uri="{BB962C8B-B14F-4D97-AF65-F5344CB8AC3E}">
        <p14:creationId xmlns:p14="http://schemas.microsoft.com/office/powerpoint/2010/main" val="450814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504967" y="3482979"/>
            <a:ext cx="5804394" cy="5116192"/>
          </a:xfrm>
          <a:prstGeom prst="rect">
            <a:avLst/>
          </a:prstGeom>
        </p:spPr>
        <p:txBody>
          <a:bodyPr spcFirstLastPara="1" wrap="square" lIns="91425" tIns="91425" rIns="91425" bIns="91425" anchor="t" anchorCtr="0">
            <a:noAutofit/>
          </a:bodyPr>
          <a:lstStyle/>
          <a:p>
            <a:pPr marL="158750" indent="0">
              <a:buNone/>
              <a:defRPr/>
            </a:pPr>
            <a:endParaRPr lang="en-US" dirty="0" smtClean="0"/>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Changes in Church Context-</a:t>
            </a:r>
            <a:r>
              <a:rPr lang="en-US" dirty="0" smtClean="0"/>
              <a:t>( </a:t>
            </a:r>
            <a:r>
              <a:rPr lang="en-US" dirty="0" err="1" smtClean="0"/>
              <a:t>DeYmaz</a:t>
            </a:r>
            <a:r>
              <a:rPr lang="en-US" dirty="0" smtClean="0"/>
              <a:t>, Mark, Leading a Healthy Multi-Ethnic Church)</a:t>
            </a:r>
          </a:p>
          <a:p>
            <a:pPr marL="158750" indent="0">
              <a:buNone/>
              <a:defRPr/>
            </a:pPr>
            <a:endParaRPr lang="en-US" b="1" i="1" dirty="0" smtClean="0"/>
          </a:p>
          <a:p>
            <a:pPr marL="158750" indent="0">
              <a:buNone/>
              <a:defRPr/>
            </a:pPr>
            <a:r>
              <a:rPr lang="en-US" i="1" dirty="0" smtClean="0"/>
              <a:t>Societally, in the early 1</a:t>
            </a:r>
            <a:r>
              <a:rPr lang="en-US" i="1" baseline="30000" dirty="0" smtClean="0"/>
              <a:t>st</a:t>
            </a:r>
            <a:r>
              <a:rPr lang="en-US" i="1" dirty="0" smtClean="0"/>
              <a:t> C, the church was the </a:t>
            </a:r>
            <a:r>
              <a:rPr lang="en-US" i="1" u="sng" dirty="0" smtClean="0"/>
              <a:t>one place </a:t>
            </a:r>
            <a:r>
              <a:rPr lang="en-US" i="1" dirty="0" smtClean="0"/>
              <a:t>where social distinctions </a:t>
            </a:r>
            <a:r>
              <a:rPr lang="en-US" i="1" u="sng" dirty="0" smtClean="0"/>
              <a:t>did not </a:t>
            </a:r>
            <a:r>
              <a:rPr lang="en-US" i="1" dirty="0" smtClean="0"/>
              <a:t>exist. </a:t>
            </a:r>
          </a:p>
          <a:p>
            <a:pPr marL="158750" indent="0">
              <a:buNone/>
              <a:defRPr/>
            </a:pPr>
            <a:r>
              <a:rPr lang="en-US" i="1" dirty="0" smtClean="0"/>
              <a:t>“There must have been a certain initial awkwardness when master found himself next to his slave in worship or even being taught by his slave in worship.’</a:t>
            </a:r>
          </a:p>
          <a:p>
            <a:pPr marL="158750" indent="0">
              <a:buNone/>
              <a:defRPr/>
            </a:pPr>
            <a:endParaRPr lang="en-US" dirty="0" smtClean="0"/>
          </a:p>
          <a:p>
            <a:pPr marL="158750" indent="0">
              <a:buNone/>
              <a:defRPr/>
            </a:pPr>
            <a:r>
              <a:rPr lang="en-US" dirty="0" smtClean="0"/>
              <a:t>Today, the church can be a very segregated place. We can all look alike, like the same meat and</a:t>
            </a:r>
            <a:r>
              <a:rPr lang="en-US" baseline="0" dirty="0" smtClean="0"/>
              <a:t> spices </a:t>
            </a:r>
            <a:r>
              <a:rPr lang="en-US" dirty="0" smtClean="0"/>
              <a:t>on the bar-b-que, come from the same economic class. In fact modern church movements have been purposefully designed to replicate themselves, planting the same homogenous congregations. Allowing for sheep from other folds hasn’t been considered in many cases. </a:t>
            </a:r>
          </a:p>
          <a:p>
            <a:pPr marL="158750" indent="0">
              <a:buNone/>
              <a:defRPr/>
            </a:pPr>
            <a:endParaRPr lang="en-US" dirty="0"/>
          </a:p>
          <a:p>
            <a:pPr marL="158750" indent="0">
              <a:buNone/>
              <a:defRPr/>
            </a:pPr>
            <a:r>
              <a:rPr lang="en-US" b="1" i="1" dirty="0" smtClean="0"/>
              <a:t>The </a:t>
            </a:r>
            <a:r>
              <a:rPr lang="en-US" b="1" i="1" dirty="0"/>
              <a:t>first century church was encouraged to  create an environment in which diverse people not only felt welcome but also, in time, felt they were a significant part of the whole. </a:t>
            </a:r>
            <a:endParaRPr lang="en-US" b="1" i="1" dirty="0" smtClean="0"/>
          </a:p>
          <a:p>
            <a:pPr marL="158750" indent="0">
              <a:buNone/>
              <a:defRPr/>
            </a:pPr>
            <a:endParaRPr lang="en-US" b="1" i="1" dirty="0"/>
          </a:p>
          <a:p>
            <a:pPr marL="158750" indent="0">
              <a:buNone/>
              <a:defRPr/>
            </a:pPr>
            <a:r>
              <a:rPr lang="en-US" b="1" dirty="0"/>
              <a:t>A spirit of inclusion- </a:t>
            </a:r>
            <a:r>
              <a:rPr lang="en-US" dirty="0"/>
              <a:t>will require us to be patient with genuine seekers – those new to the faith and those disenfranchised who are reconnecting with Christ and his church after a season of sin, hurt, or absence. Ultimately, the goal is to create an environment where all people feel welcome, where truth is proclaimed, where grace and mercy abound.    </a:t>
            </a:r>
            <a:endParaRPr lang="en-US" dirty="0" smtClean="0"/>
          </a:p>
          <a:p>
            <a:pPr marL="158750" indent="0">
              <a:buNone/>
              <a:defRPr/>
            </a:pPr>
            <a:r>
              <a:rPr lang="en-US" dirty="0" smtClean="0"/>
              <a:t>But …</a:t>
            </a:r>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1" baseline="0" dirty="0" smtClean="0"/>
              <a:t>Inclusion doesn’t include embracing doctrines or practices that in one way or another violate the Word of God. </a:t>
            </a:r>
            <a:endParaRPr lang="en-US" baseline="0" dirty="0" smtClean="0"/>
          </a:p>
          <a:p>
            <a:pPr marL="0" lvl="0" indent="0" algn="l" rtl="0">
              <a:spcBef>
                <a:spcPts val="0"/>
              </a:spcBef>
              <a:spcAft>
                <a:spcPts val="0"/>
              </a:spcAft>
              <a:buNone/>
            </a:pPr>
            <a:endParaRPr lang="en-US" baseline="0" dirty="0" smtClean="0"/>
          </a:p>
          <a:p>
            <a:pPr marL="0" lvl="0" indent="0" algn="l" rtl="0">
              <a:spcBef>
                <a:spcPts val="0"/>
              </a:spcBef>
              <a:spcAft>
                <a:spcPts val="0"/>
              </a:spcAft>
              <a:buNone/>
            </a:pPr>
            <a:endParaRPr lang="en-US" baseline="0" dirty="0" smtClean="0"/>
          </a:p>
          <a:p>
            <a:pPr marL="0" lvl="0" indent="0" algn="l" rtl="0">
              <a:spcBef>
                <a:spcPts val="0"/>
              </a:spcBef>
              <a:spcAft>
                <a:spcPts val="0"/>
              </a:spcAft>
              <a:buNone/>
            </a:pPr>
            <a:endParaRPr lang="en-US" baseline="0" dirty="0" smtClean="0"/>
          </a:p>
          <a:p>
            <a:pPr marL="0" lvl="0" indent="0" algn="l" rtl="0">
              <a:spcBef>
                <a:spcPts val="0"/>
              </a:spcBef>
              <a:spcAft>
                <a:spcPts val="0"/>
              </a:spcAft>
              <a:buNone/>
            </a:pPr>
            <a:endParaRPr lang="en-US" baseline="0" dirty="0" smtClean="0"/>
          </a:p>
          <a:p>
            <a:pPr marL="0" lvl="0" indent="0" algn="l" rtl="0">
              <a:spcBef>
                <a:spcPts val="0"/>
              </a:spcBef>
              <a:spcAft>
                <a:spcPts val="0"/>
              </a:spcAft>
              <a:buNone/>
            </a:pPr>
            <a:endParaRPr lang="en-US" baseline="0" dirty="0" smtClean="0"/>
          </a:p>
          <a:p>
            <a:pPr marL="0" lvl="0" indent="0" algn="l" rtl="0">
              <a:spcBef>
                <a:spcPts val="0"/>
              </a:spcBef>
              <a:spcAft>
                <a:spcPts val="0"/>
              </a:spcAft>
              <a:buNone/>
            </a:pPr>
            <a:endParaRPr lang="en-US" baseline="0" dirty="0" smtClean="0"/>
          </a:p>
        </p:txBody>
      </p:sp>
      <p:sp>
        <p:nvSpPr>
          <p:cNvPr id="168" name="Google Shape;168;p5:notes"/>
          <p:cNvSpPr>
            <a:spLocks noGrp="1" noRot="1" noChangeAspect="1"/>
          </p:cNvSpPr>
          <p:nvPr>
            <p:ph type="sldImg" idx="2"/>
          </p:nvPr>
        </p:nvSpPr>
        <p:spPr>
          <a:xfrm>
            <a:off x="1504950" y="547688"/>
            <a:ext cx="3851275" cy="2166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550588" y="2912812"/>
            <a:ext cx="5758773" cy="5999150"/>
          </a:xfrm>
          <a:prstGeom prst="rect">
            <a:avLst/>
          </a:prstGeom>
        </p:spPr>
        <p:txBody>
          <a:bodyPr spcFirstLastPara="1" wrap="square" lIns="91425" tIns="91425" rIns="91425" bIns="91425" anchor="t" anchorCtr="0">
            <a:noAutofit/>
          </a:bodyPr>
          <a:lstStyle/>
          <a:p>
            <a:pPr marL="158750" indent="0">
              <a:buNone/>
              <a:defRPr/>
            </a:pPr>
            <a:r>
              <a:rPr lang="en-US" dirty="0" smtClean="0"/>
              <a:t>But …</a:t>
            </a:r>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1" baseline="0" dirty="0" smtClean="0"/>
              <a:t>Inclusion doesn’t include embracing doctrines or practices that in one way or another violate the Word of God. </a:t>
            </a:r>
          </a:p>
          <a:p>
            <a:pPr marL="158750" indent="0">
              <a:buNone/>
              <a:defRPr/>
            </a:pPr>
            <a:endParaRPr lang="en-US" dirty="0" smtClean="0"/>
          </a:p>
          <a:p>
            <a:pPr marL="158750" indent="0">
              <a:buNone/>
              <a:defRPr/>
            </a:pPr>
            <a:r>
              <a:rPr lang="en-US" dirty="0" smtClean="0"/>
              <a:t>So for the church in James’ time, one issue was favoring the wealthy at the expense of the poor. They didn’t have the</a:t>
            </a:r>
            <a:r>
              <a:rPr lang="en-US" baseline="0" dirty="0" smtClean="0"/>
              <a:t> balance right. </a:t>
            </a:r>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Who do we </a:t>
            </a:r>
            <a:r>
              <a:rPr lang="en-US" dirty="0" err="1" smtClean="0"/>
              <a:t>favour</a:t>
            </a:r>
            <a:r>
              <a:rPr lang="en-US" dirty="0" smtClean="0"/>
              <a:t> today and who do we short change? Who could we welcome into fellowship today, that might cause us to feel uncomfortable? Or challenge our theology,</a:t>
            </a:r>
            <a:r>
              <a:rPr lang="en-US" baseline="0" dirty="0" smtClean="0"/>
              <a:t> about what we think is acceptable?  </a:t>
            </a:r>
            <a:endParaRPr lang="en-US" dirty="0" smtClean="0"/>
          </a:p>
          <a:p>
            <a:pPr marL="158750" indent="0">
              <a:buNone/>
              <a:defRPr/>
            </a:pPr>
            <a:endParaRPr lang="en-US" baseline="0" dirty="0" smtClean="0"/>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This is where the rubber meets the road, so to speak. This is the space where I see churches struggle. How to you make diverse people welcome and not embrace practices that violate the Word of God? It’s complicated when you really look at it. </a:t>
            </a:r>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smtClean="0"/>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The Anglican church recently</a:t>
            </a:r>
            <a:r>
              <a:rPr lang="en-US" baseline="0" dirty="0" smtClean="0"/>
              <a:t> formed a new denomination, The Diocese of the Southern Cross. The split was over </a:t>
            </a:r>
            <a:r>
              <a:rPr lang="en-US" sz="1100" b="0" i="0" u="none" strike="noStrike" cap="none" dirty="0" smtClean="0">
                <a:solidFill>
                  <a:srgbClr val="000000"/>
                </a:solidFill>
                <a:effectLst/>
                <a:latin typeface="Arial"/>
                <a:ea typeface="Arial"/>
                <a:cs typeface="Arial"/>
                <a:sym typeface="Arial"/>
              </a:rPr>
              <a:t>the ordination of women, the blessing of same-sex marriages and more relaxed views regarding divorce.</a:t>
            </a:r>
            <a:r>
              <a:rPr lang="en-US" baseline="0" dirty="0" smtClean="0"/>
              <a:t> This isn’t new. Bev and I have seen this issue split a supporting church that we have in the States and other churches struggling to find a consensus.  One faction interprets the Word in one way and the other faction another. </a:t>
            </a:r>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aseline="0" dirty="0" smtClean="0"/>
          </a:p>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dirty="0" smtClean="0"/>
              <a:t>The Brethren denomination also has it’s factions. Fractures over theology and the implementation of church discipline is in our history. But is this disunity allowable in God’s Church?  Well, He is allowing it at present, it seems AND I personally think there is space for honest debate and disagreement in God’s church today. </a:t>
            </a:r>
            <a:endParaRPr lang="en-US" i="1" dirty="0" smtClean="0"/>
          </a:p>
          <a:p>
            <a:pPr marL="158750" indent="0">
              <a:buNone/>
              <a:defRPr/>
            </a:pPr>
            <a:endParaRPr lang="en-US" dirty="0" smtClean="0"/>
          </a:p>
          <a:p>
            <a:pPr marL="158750" indent="0">
              <a:buNone/>
              <a:defRPr/>
            </a:pPr>
            <a:r>
              <a:rPr lang="en-US" dirty="0" smtClean="0"/>
              <a:t>This has been a personal</a:t>
            </a:r>
            <a:r>
              <a:rPr lang="en-US" baseline="0" dirty="0" smtClean="0"/>
              <a:t> struggle of mine, but I </a:t>
            </a:r>
            <a:r>
              <a:rPr lang="en-US" dirty="0" smtClean="0"/>
              <a:t>think James practically helps with this issue in</a:t>
            </a:r>
            <a:r>
              <a:rPr lang="en-US" baseline="0" dirty="0" smtClean="0"/>
              <a:t> the next six verses of Chapter 2. This issue of  how do we welcome those of different flocks and stay true to God’s teaching. </a:t>
            </a:r>
          </a:p>
          <a:p>
            <a:pPr marL="158750" indent="0">
              <a:buNone/>
              <a:defRPr/>
            </a:pPr>
            <a:endParaRPr lang="en-US" baseline="0" dirty="0" smtClean="0"/>
          </a:p>
          <a:p>
            <a:pPr marL="158750" indent="0">
              <a:buNone/>
              <a:defRPr/>
            </a:pPr>
            <a:r>
              <a:rPr lang="en-US" dirty="0" smtClean="0"/>
              <a:t>how do I welcome people with humility, and look out for their interests in today’s environment? An environment much different from James and first century church. </a:t>
            </a:r>
          </a:p>
          <a:p>
            <a:pPr marL="158750" indent="0">
              <a:buNone/>
              <a:defRPr/>
            </a:pPr>
            <a:r>
              <a:rPr lang="en-US" dirty="0" smtClean="0"/>
              <a:t>	How can I, being born into </a:t>
            </a:r>
            <a:r>
              <a:rPr lang="en-US" dirty="0" err="1" smtClean="0"/>
              <a:t>priviledge</a:t>
            </a:r>
            <a:r>
              <a:rPr lang="en-US" dirty="0" smtClean="0"/>
              <a:t>, by no intention of my own, by being an Anglo, western middle-class male </a:t>
            </a:r>
          </a:p>
          <a:p>
            <a:pPr marL="158750" indent="0">
              <a:buNone/>
              <a:defRPr/>
            </a:pPr>
            <a:r>
              <a:rPr lang="en-US" dirty="0" smtClean="0"/>
              <a:t>Welcome </a:t>
            </a:r>
            <a:r>
              <a:rPr lang="en-US" b="1" dirty="0" smtClean="0"/>
              <a:t>diverse ethnic people, people that identify in sexual </a:t>
            </a:r>
            <a:r>
              <a:rPr lang="en-US" b="1" dirty="0" err="1" smtClean="0"/>
              <a:t>catergories</a:t>
            </a:r>
            <a:r>
              <a:rPr lang="en-US" b="1" dirty="0" smtClean="0"/>
              <a:t>, females and those in different economic groups </a:t>
            </a:r>
            <a:r>
              <a:rPr lang="en-US" dirty="0" smtClean="0"/>
              <a:t>into fellowship, how do I welcome them with humility, thinking of their needs above mine?   </a:t>
            </a:r>
            <a:endParaRPr lang="en-US" baseline="0" dirty="0" smtClean="0"/>
          </a:p>
        </p:txBody>
      </p:sp>
      <p:sp>
        <p:nvSpPr>
          <p:cNvPr id="168" name="Google Shape;168;p5:notes"/>
          <p:cNvSpPr>
            <a:spLocks noGrp="1" noRot="1" noChangeAspect="1"/>
          </p:cNvSpPr>
          <p:nvPr>
            <p:ph type="sldImg" idx="2"/>
          </p:nvPr>
        </p:nvSpPr>
        <p:spPr>
          <a:xfrm>
            <a:off x="1535113" y="534988"/>
            <a:ext cx="3986212" cy="2241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2510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2588" y="696913"/>
            <a:ext cx="3475037" cy="1954212"/>
          </a:xfrm>
        </p:spPr>
      </p:sp>
      <p:sp>
        <p:nvSpPr>
          <p:cNvPr id="3" name="Notes Placeholder 2"/>
          <p:cNvSpPr>
            <a:spLocks noGrp="1"/>
          </p:cNvSpPr>
          <p:nvPr>
            <p:ph type="body" idx="1"/>
          </p:nvPr>
        </p:nvSpPr>
        <p:spPr>
          <a:xfrm>
            <a:off x="585802" y="3011970"/>
            <a:ext cx="5608320" cy="5185826"/>
          </a:xfrm>
        </p:spPr>
        <p:txBody>
          <a:bodyPr/>
          <a:lstStyle/>
          <a:p>
            <a:pPr marL="158750" indent="0">
              <a:buNone/>
              <a:defRPr/>
            </a:pPr>
            <a:r>
              <a:rPr lang="en-US" b="0" dirty="0" smtClean="0"/>
              <a:t>After describing the current trouble of </a:t>
            </a:r>
            <a:r>
              <a:rPr lang="en-US" b="0" dirty="0" err="1" smtClean="0"/>
              <a:t>favourtism</a:t>
            </a:r>
            <a:r>
              <a:rPr lang="en-US" b="0" dirty="0" smtClean="0"/>
              <a:t>,</a:t>
            </a:r>
            <a:r>
              <a:rPr lang="en-US" b="0" baseline="0" dirty="0" smtClean="0"/>
              <a:t> James introduces </a:t>
            </a:r>
            <a:r>
              <a:rPr lang="en-US" b="1" baseline="0" dirty="0" smtClean="0"/>
              <a:t>2 laws </a:t>
            </a:r>
            <a:r>
              <a:rPr lang="en-US" b="0" baseline="0" dirty="0" smtClean="0"/>
              <a:t>that help us with sorting out troubles like these in the church community.  </a:t>
            </a:r>
          </a:p>
          <a:p>
            <a:pPr marL="158750" indent="0">
              <a:buNone/>
              <a:defRPr/>
            </a:pPr>
            <a:endParaRPr lang="en-US" b="1" baseline="0" dirty="0" smtClean="0"/>
          </a:p>
          <a:p>
            <a:pPr marL="158750" indent="0">
              <a:buNone/>
              <a:defRPr/>
            </a:pPr>
            <a:r>
              <a:rPr lang="en-US" b="1" dirty="0" smtClean="0"/>
              <a:t>Royal Law- ‘Yes</a:t>
            </a:r>
            <a:r>
              <a:rPr lang="en-US" b="1" baseline="0" dirty="0" smtClean="0"/>
              <a:t> indeed, it is good when you truly obey our Lord’s royal command found in the Scriptures. “ </a:t>
            </a:r>
            <a:r>
              <a:rPr lang="en-US" b="1" dirty="0" smtClean="0"/>
              <a:t>Love your neighbor as yourself.” v8</a:t>
            </a:r>
          </a:p>
          <a:p>
            <a:pPr marL="158750" indent="0">
              <a:buNone/>
              <a:defRPr/>
            </a:pPr>
            <a:endParaRPr lang="en-US" b="1" dirty="0" smtClean="0"/>
          </a:p>
          <a:p>
            <a:pPr marL="158750" indent="0">
              <a:buNone/>
              <a:defRPr/>
            </a:pPr>
            <a:r>
              <a:rPr lang="en-US" b="0" dirty="0" smtClean="0"/>
              <a:t>How do you love yourself? For me, I put my needs and my families needs right up at the top of the list. When we include our </a:t>
            </a:r>
            <a:r>
              <a:rPr lang="en-US" b="0" dirty="0" err="1" smtClean="0"/>
              <a:t>neighbours</a:t>
            </a:r>
            <a:r>
              <a:rPr lang="en-US" b="0" dirty="0" smtClean="0"/>
              <a:t> at the top I</a:t>
            </a:r>
            <a:r>
              <a:rPr lang="en-US" b="0" baseline="0" dirty="0" smtClean="0"/>
              <a:t> guess we are getting close to obeying this Royal law. I’m pretty quick to forgive myself when I mess up. Thinking of others in love, even when their actions or words are </a:t>
            </a:r>
            <a:r>
              <a:rPr lang="en-US" b="0" baseline="0" dirty="0" err="1" smtClean="0"/>
              <a:t>unloveabale</a:t>
            </a:r>
            <a:r>
              <a:rPr lang="en-US" b="0" baseline="0" dirty="0" smtClean="0"/>
              <a:t>. The theme of James is putting our faith into action. So I think loving our </a:t>
            </a:r>
            <a:r>
              <a:rPr lang="en-US" b="0" baseline="0" dirty="0" err="1" smtClean="0"/>
              <a:t>neighbours</a:t>
            </a:r>
            <a:r>
              <a:rPr lang="en-US" b="0" baseline="0" dirty="0" smtClean="0"/>
              <a:t> is about reaching across the fence to show our care and love in actions. </a:t>
            </a:r>
          </a:p>
          <a:p>
            <a:pPr marL="158750" indent="0">
              <a:buNone/>
              <a:defRPr/>
            </a:pPr>
            <a:endParaRPr lang="en-US" b="0" baseline="0" dirty="0" smtClean="0"/>
          </a:p>
          <a:p>
            <a:pPr marL="158750" indent="0">
              <a:buNone/>
              <a:defRPr/>
            </a:pPr>
            <a:r>
              <a:rPr lang="en-US" b="1" dirty="0" smtClean="0"/>
              <a:t>Phil 2:3 – do nothing from selfishness or empty conceit, but with humility of mind regard one another as more important than yourselves; do not merely look out for your own personal interests, but also for the interests of others”</a:t>
            </a:r>
          </a:p>
          <a:p>
            <a:pPr marL="0" lvl="0" indent="0" algn="l" rtl="0">
              <a:spcBef>
                <a:spcPts val="0"/>
              </a:spcBef>
              <a:spcAft>
                <a:spcPts val="0"/>
              </a:spcAft>
              <a:buNone/>
            </a:pPr>
            <a:endParaRPr lang="en-AU" dirty="0" smtClean="0"/>
          </a:p>
          <a:p>
            <a:pPr marL="0" lvl="0" indent="0" algn="l" rtl="0">
              <a:spcBef>
                <a:spcPts val="0"/>
              </a:spcBef>
              <a:spcAft>
                <a:spcPts val="0"/>
              </a:spcAft>
              <a:buNone/>
            </a:pPr>
            <a:r>
              <a:rPr lang="en-AU" dirty="0" smtClean="0"/>
              <a:t>I don’t think this is easy. We can usually</a:t>
            </a:r>
            <a:r>
              <a:rPr lang="en-AU" baseline="0" dirty="0" smtClean="0"/>
              <a:t> ignore our neighbours today and that is socially acceptable. I don’t think it is acceptable to God. But if we approach loving others, welcoming them as James suggests in Chapter 1 we will consider these relationships as opportunities to grow in our maturity, and God will help us and we will be blessed by our actions. </a:t>
            </a:r>
          </a:p>
          <a:p>
            <a:pPr marL="0" lvl="0" indent="0" algn="l" rtl="0">
              <a:spcBef>
                <a:spcPts val="0"/>
              </a:spcBef>
              <a:spcAft>
                <a:spcPts val="0"/>
              </a:spcAft>
              <a:buNone/>
            </a:pPr>
            <a:endParaRPr lang="en-AU" baseline="0" dirty="0" smtClean="0"/>
          </a:p>
          <a:p>
            <a:pPr marL="0" lvl="0" indent="0" algn="l" rtl="0">
              <a:spcBef>
                <a:spcPts val="0"/>
              </a:spcBef>
              <a:spcAft>
                <a:spcPts val="0"/>
              </a:spcAft>
              <a:buNone/>
            </a:pPr>
            <a:r>
              <a:rPr lang="en-AU" baseline="0" dirty="0" smtClean="0"/>
              <a:t>I believe James is giving us, with the </a:t>
            </a:r>
            <a:r>
              <a:rPr lang="en-AU" b="1" baseline="0" dirty="0" smtClean="0"/>
              <a:t>Royal Law</a:t>
            </a:r>
            <a:r>
              <a:rPr lang="en-AU" baseline="0" dirty="0" smtClean="0"/>
              <a:t>, help with our specific societal issues of; racism, sexism, gender diversity and </a:t>
            </a:r>
            <a:r>
              <a:rPr lang="en-AU" baseline="0" dirty="0" err="1" smtClean="0"/>
              <a:t>previledge</a:t>
            </a:r>
            <a:r>
              <a:rPr lang="en-AU" baseline="0" dirty="0" smtClean="0"/>
              <a:t>. We start with loving those who are different, with love.  Love that Philippians describes. Thinking of them as valued by God, part of the folds he desires. </a:t>
            </a:r>
          </a:p>
        </p:txBody>
      </p:sp>
    </p:spTree>
    <p:extLst>
      <p:ext uri="{BB962C8B-B14F-4D97-AF65-F5344CB8AC3E}">
        <p14:creationId xmlns:p14="http://schemas.microsoft.com/office/powerpoint/2010/main" val="2264908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485775"/>
            <a:ext cx="3255963" cy="1831975"/>
          </a:xfrm>
        </p:spPr>
      </p:sp>
      <p:sp>
        <p:nvSpPr>
          <p:cNvPr id="3" name="Notes Placeholder 2"/>
          <p:cNvSpPr>
            <a:spLocks noGrp="1"/>
          </p:cNvSpPr>
          <p:nvPr>
            <p:ph type="body" idx="1"/>
          </p:nvPr>
        </p:nvSpPr>
        <p:spPr>
          <a:xfrm>
            <a:off x="585946" y="2427834"/>
            <a:ext cx="5714646" cy="6061126"/>
          </a:xfrm>
        </p:spPr>
        <p:txBody>
          <a:bodyPr/>
          <a:lstStyle/>
          <a:p>
            <a:pPr marL="0" lvl="0" indent="0" algn="l" rtl="0">
              <a:spcBef>
                <a:spcPts val="0"/>
              </a:spcBef>
              <a:spcAft>
                <a:spcPts val="0"/>
              </a:spcAft>
              <a:buNone/>
            </a:pPr>
            <a:r>
              <a:rPr lang="en-AU" baseline="0" dirty="0" smtClean="0"/>
              <a:t>The last </a:t>
            </a:r>
            <a:r>
              <a:rPr lang="en-AU" b="1" baseline="0" dirty="0" smtClean="0"/>
              <a:t>‘pearl’ </a:t>
            </a:r>
            <a:r>
              <a:rPr lang="en-AU" baseline="0" dirty="0" smtClean="0"/>
              <a:t>James gives us here is in the </a:t>
            </a:r>
            <a:r>
              <a:rPr lang="en-AU" b="1" baseline="0" dirty="0" smtClean="0"/>
              <a:t>Law of Mercy or Law of Love </a:t>
            </a:r>
            <a:r>
              <a:rPr lang="en-AU" baseline="0" dirty="0" smtClean="0"/>
              <a:t>in the next verses. </a:t>
            </a:r>
          </a:p>
          <a:p>
            <a:pPr marL="0" lvl="0" indent="0" algn="l" rtl="0">
              <a:spcBef>
                <a:spcPts val="0"/>
              </a:spcBef>
              <a:spcAft>
                <a:spcPts val="0"/>
              </a:spcAft>
              <a:buNone/>
            </a:pPr>
            <a:endParaRPr lang="en-AU" baseline="0" dirty="0" smtClean="0"/>
          </a:p>
          <a:p>
            <a:pPr marL="0" lvl="0" indent="0" algn="l" rtl="0">
              <a:spcBef>
                <a:spcPts val="0"/>
              </a:spcBef>
              <a:spcAft>
                <a:spcPts val="0"/>
              </a:spcAft>
              <a:buNone/>
            </a:pPr>
            <a:r>
              <a:rPr lang="en-AU" i="1" baseline="0" dirty="0" smtClean="0"/>
              <a:t>10 And the person who keeps all of the laws except for one is as guilty as the person who has broken all of God’s laws. </a:t>
            </a:r>
          </a:p>
          <a:p>
            <a:pPr marL="0" lvl="0" indent="0" algn="l" rtl="0">
              <a:spcBef>
                <a:spcPts val="0"/>
              </a:spcBef>
              <a:spcAft>
                <a:spcPts val="0"/>
              </a:spcAft>
              <a:buNone/>
            </a:pPr>
            <a:endParaRPr lang="en-AU" i="1" baseline="0" dirty="0" smtClean="0"/>
          </a:p>
          <a:p>
            <a:pPr marL="0" lvl="0" indent="0" algn="l" rtl="0">
              <a:spcBef>
                <a:spcPts val="0"/>
              </a:spcBef>
              <a:spcAft>
                <a:spcPts val="0"/>
              </a:spcAft>
              <a:buNone/>
            </a:pPr>
            <a:r>
              <a:rPr lang="en-AU" i="1" baseline="0" dirty="0" smtClean="0"/>
              <a:t>11 For the same God who said, “ Do not commit adultery also said, ‘Do not murder.” So if you murder someone, you have broken the entire law, even if you do not commit adultery.</a:t>
            </a:r>
          </a:p>
          <a:p>
            <a:pPr marL="0" lvl="0" indent="0" algn="l" rtl="0">
              <a:spcBef>
                <a:spcPts val="0"/>
              </a:spcBef>
              <a:spcAft>
                <a:spcPts val="0"/>
              </a:spcAft>
              <a:buNone/>
            </a:pPr>
            <a:endParaRPr lang="en-AU" i="1" baseline="0" dirty="0" smtClean="0"/>
          </a:p>
          <a:p>
            <a:pPr marL="0" lvl="0" indent="0" algn="l" rtl="0">
              <a:spcBef>
                <a:spcPts val="0"/>
              </a:spcBef>
              <a:spcAft>
                <a:spcPts val="0"/>
              </a:spcAft>
              <a:buNone/>
            </a:pPr>
            <a:r>
              <a:rPr lang="en-AU" i="1" baseline="0" dirty="0" smtClean="0"/>
              <a:t>13 For there will be no mercy for you if you have not  been merciful to others. But if you have been merciful, then God’s mercy toward you will win out over his judgement against you. </a:t>
            </a:r>
          </a:p>
          <a:p>
            <a:pPr marL="0" lvl="0" indent="0" algn="l" rtl="0">
              <a:spcBef>
                <a:spcPts val="0"/>
              </a:spcBef>
              <a:spcAft>
                <a:spcPts val="0"/>
              </a:spcAft>
              <a:buNone/>
            </a:pPr>
            <a:endParaRPr lang="en-AU" baseline="0" dirty="0" smtClean="0"/>
          </a:p>
          <a:p>
            <a:pPr marL="0" lvl="0" indent="0" algn="l" rtl="0">
              <a:spcBef>
                <a:spcPts val="0"/>
              </a:spcBef>
              <a:spcAft>
                <a:spcPts val="0"/>
              </a:spcAft>
              <a:buNone/>
            </a:pPr>
            <a:r>
              <a:rPr lang="en-AU" baseline="0" dirty="0" smtClean="0"/>
              <a:t>I believe many issues we face today as a church and for myself personally as a Christian, may just fall under this category of ‘favouritism’. We favour ourselves because we see our failings as not as significant as the failings of others. We become self-righteous in our thinking. This is not the way God sees it. </a:t>
            </a:r>
          </a:p>
          <a:p>
            <a:pPr marL="0" lvl="0" indent="0" algn="l" rtl="0">
              <a:spcBef>
                <a:spcPts val="0"/>
              </a:spcBef>
              <a:spcAft>
                <a:spcPts val="0"/>
              </a:spcAft>
              <a:buNone/>
            </a:pPr>
            <a:endParaRPr lang="en-AU" baseline="0" dirty="0" smtClean="0"/>
          </a:p>
          <a:p>
            <a:pPr marL="0" lvl="0" indent="0" algn="l" rtl="0">
              <a:spcBef>
                <a:spcPts val="0"/>
              </a:spcBef>
              <a:spcAft>
                <a:spcPts val="0"/>
              </a:spcAft>
              <a:buNone/>
            </a:pPr>
            <a:r>
              <a:rPr lang="en-AU" baseline="0" dirty="0" smtClean="0"/>
              <a:t>James explains that sin is sin- the ‘big ones’ and ‘little ones” are all the same. When we sin in our little ways, we are no better than the adulterer or murderer. This is quite important. Can we see others and their sins with the mercy God sees ours?  That is what He asks us to do. That is what we do when we love our neighbours as ourselves. </a:t>
            </a:r>
          </a:p>
          <a:p>
            <a:pPr marL="0" lvl="0" indent="0" algn="l" rtl="0">
              <a:spcBef>
                <a:spcPts val="0"/>
              </a:spcBef>
              <a:spcAft>
                <a:spcPts val="0"/>
              </a:spcAft>
              <a:buNone/>
            </a:pPr>
            <a:endParaRPr lang="en-US" b="0" baseline="0" dirty="0" smtClean="0"/>
          </a:p>
          <a:p>
            <a:pPr marL="0" lvl="0" indent="0" algn="l" rtl="0">
              <a:spcBef>
                <a:spcPts val="0"/>
              </a:spcBef>
              <a:spcAft>
                <a:spcPts val="0"/>
              </a:spcAft>
              <a:buNone/>
            </a:pPr>
            <a:r>
              <a:rPr lang="en-US" b="1" baseline="0" dirty="0" smtClean="0"/>
              <a:t>Romans 5:8</a:t>
            </a:r>
            <a:r>
              <a:rPr lang="en-US" baseline="0" dirty="0" smtClean="0"/>
              <a:t> - Jesus yet while we were sinners did show us mercy by taking the sin of all the world on his shoulders. </a:t>
            </a:r>
          </a:p>
          <a:p>
            <a:pPr marL="0" lvl="0" indent="0" algn="l" rtl="0">
              <a:spcBef>
                <a:spcPts val="0"/>
              </a:spcBef>
              <a:spcAft>
                <a:spcPts val="0"/>
              </a:spcAft>
              <a:buNone/>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dirty="0" smtClean="0"/>
              <a:t>Jesus’ act of mercy was a one time transaction but that transaction paid for sins past, present and future for those who trust in Him. Jesus’ mercy has no limit.  Mercy is in our DNA as Christians. The stuff that forms us as human is mercy. If you slander us, we respond in mercy, if you slap us we turn the check of mercy, if you steal our coat, we </a:t>
            </a:r>
            <a:r>
              <a:rPr lang="en-US" baseline="0" dirty="0" err="1" smtClean="0"/>
              <a:t>glady</a:t>
            </a:r>
            <a:r>
              <a:rPr lang="en-US" baseline="0" dirty="0" smtClean="0"/>
              <a:t> let you take it. If you cut us, we bleed mercy.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dirty="0" smtClean="0"/>
              <a:t>Mercy overflows. Jesus’ death continues to make humanity right with God. When we make mistakes today by a lack of mercy toward our family or </a:t>
            </a:r>
            <a:r>
              <a:rPr lang="en-US" baseline="0" dirty="0" err="1" smtClean="0"/>
              <a:t>neighbours</a:t>
            </a:r>
            <a:r>
              <a:rPr lang="en-US" baseline="0" dirty="0" smtClean="0"/>
              <a:t>, we merely go to the fount of mercy. Jesus overflows with mercy. So should we. </a:t>
            </a:r>
          </a:p>
        </p:txBody>
      </p:sp>
    </p:spTree>
    <p:extLst>
      <p:ext uri="{BB962C8B-B14F-4D97-AF65-F5344CB8AC3E}">
        <p14:creationId xmlns:p14="http://schemas.microsoft.com/office/powerpoint/2010/main" val="1775018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txBox="1">
            <a:spLocks noGrp="1"/>
          </p:cNvSpPr>
          <p:nvPr>
            <p:ph type="body" idx="1"/>
          </p:nvPr>
        </p:nvSpPr>
        <p:spPr>
          <a:xfrm>
            <a:off x="483366" y="2981195"/>
            <a:ext cx="5854804" cy="57744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sz="1200" dirty="0" smtClean="0"/>
              <a:t>So how can we reconcile the fact that</a:t>
            </a:r>
            <a:r>
              <a:rPr lang="en-AU" sz="1200" baseline="0" dirty="0" smtClean="0"/>
              <a:t> there doesn’t seem to be much unity in the Church? There are not only multiple denominations that read the scripture differently but different factions within denominations that have different views on how Christians should go about expanding God’s Kingdom. Is there a right and a wrong way to go about it?  </a:t>
            </a:r>
          </a:p>
          <a:p>
            <a:pPr marL="0" lvl="0" indent="0" algn="l" rtl="0">
              <a:spcBef>
                <a:spcPts val="0"/>
              </a:spcBef>
              <a:spcAft>
                <a:spcPts val="0"/>
              </a:spcAft>
              <a:buNone/>
            </a:pPr>
            <a:endParaRPr lang="en-AU" sz="1200" baseline="0" dirty="0" smtClean="0"/>
          </a:p>
          <a:p>
            <a:pPr marL="0" lvl="0" indent="0" algn="l" rtl="0">
              <a:spcBef>
                <a:spcPts val="0"/>
              </a:spcBef>
              <a:spcAft>
                <a:spcPts val="0"/>
              </a:spcAft>
              <a:buNone/>
            </a:pPr>
            <a:r>
              <a:rPr lang="en-AU" sz="1200" baseline="0" dirty="0" smtClean="0"/>
              <a:t>Next week we explore faith and action. Perhaps we will find some answers there. But as I have pondered this, I believe God gives His Church the freedom to address these issues without being </a:t>
            </a:r>
            <a:r>
              <a:rPr lang="en-AU" sz="1200" b="1" baseline="0" dirty="0" smtClean="0"/>
              <a:t>prescriptive</a:t>
            </a:r>
            <a:r>
              <a:rPr lang="en-AU" sz="1200" baseline="0" dirty="0" smtClean="0"/>
              <a:t>. There is room on the teeter totter to sway a little. The balance is not exact and stationary. It is up to us to wrestle with the issues and act as best we know how in accordance with the Word of God. </a:t>
            </a:r>
          </a:p>
          <a:p>
            <a:pPr marL="0" lvl="0" indent="0" algn="l" rtl="0">
              <a:spcBef>
                <a:spcPts val="0"/>
              </a:spcBef>
              <a:spcAft>
                <a:spcPts val="0"/>
              </a:spcAft>
              <a:buNone/>
            </a:pPr>
            <a:endParaRPr lang="en-AU" sz="1200" baseline="0" dirty="0" smtClean="0"/>
          </a:p>
          <a:p>
            <a:pPr marL="0" lvl="0" indent="0" algn="l" rtl="0">
              <a:spcBef>
                <a:spcPts val="0"/>
              </a:spcBef>
              <a:spcAft>
                <a:spcPts val="0"/>
              </a:spcAft>
              <a:buNone/>
            </a:pPr>
            <a:r>
              <a:rPr lang="en-AU" sz="1200" baseline="0" dirty="0" smtClean="0"/>
              <a:t>Within the verses in James, He gives us these foundational precepts to approach challenges as we seek to be relevant in our times. </a:t>
            </a:r>
          </a:p>
          <a:p>
            <a:pPr marL="0" lvl="0" indent="0" algn="l" rtl="0">
              <a:spcBef>
                <a:spcPts val="0"/>
              </a:spcBef>
              <a:spcAft>
                <a:spcPts val="0"/>
              </a:spcAft>
              <a:buNone/>
            </a:pPr>
            <a:endParaRPr lang="en-AU" sz="1200" baseline="0" dirty="0" smtClean="0"/>
          </a:p>
          <a:p>
            <a:pPr marL="0" lvl="0" indent="0" algn="l" rtl="0">
              <a:spcBef>
                <a:spcPts val="0"/>
              </a:spcBef>
              <a:spcAft>
                <a:spcPts val="0"/>
              </a:spcAft>
              <a:buNone/>
            </a:pPr>
            <a:r>
              <a:rPr lang="en-AU" sz="1200" b="1" baseline="0" dirty="0" smtClean="0"/>
              <a:t>View challenges in life as opportunities</a:t>
            </a:r>
            <a:r>
              <a:rPr lang="en-AU" sz="1200" b="0" baseline="0" dirty="0" smtClean="0"/>
              <a:t>, to mature, bless others and be blessed in the process</a:t>
            </a:r>
          </a:p>
          <a:p>
            <a:pPr marL="0" lvl="0" indent="0" algn="l" rtl="0">
              <a:spcBef>
                <a:spcPts val="0"/>
              </a:spcBef>
              <a:spcAft>
                <a:spcPts val="0"/>
              </a:spcAft>
              <a:buNone/>
            </a:pPr>
            <a:r>
              <a:rPr lang="en-AU" sz="1200" b="1" baseline="0" dirty="0" smtClean="0"/>
              <a:t>Seek God’s wisdom, </a:t>
            </a:r>
            <a:r>
              <a:rPr lang="en-AU" sz="1200" b="0" baseline="0" dirty="0" smtClean="0"/>
              <a:t>through His Word and through the help of our councillor, the Holy Spirit</a:t>
            </a:r>
          </a:p>
          <a:p>
            <a:pPr marL="0" lvl="0" indent="0" algn="l" rtl="0">
              <a:spcBef>
                <a:spcPts val="0"/>
              </a:spcBef>
              <a:spcAft>
                <a:spcPts val="0"/>
              </a:spcAft>
              <a:buNone/>
            </a:pPr>
            <a:r>
              <a:rPr lang="en-AU" sz="1200" b="0" baseline="0" dirty="0" smtClean="0"/>
              <a:t>God’s Kingdom is inclusive and expansive, as we </a:t>
            </a:r>
            <a:r>
              <a:rPr lang="en-AU" sz="1200" b="1" baseline="0" dirty="0" smtClean="0"/>
              <a:t>engage with our neighbour, let us do so in love and mercy. </a:t>
            </a:r>
          </a:p>
          <a:p>
            <a:pPr marL="0" lvl="0" indent="0" algn="l" rtl="0">
              <a:spcBef>
                <a:spcPts val="0"/>
              </a:spcBef>
              <a:spcAft>
                <a:spcPts val="0"/>
              </a:spcAft>
              <a:buNone/>
            </a:pPr>
            <a:endParaRPr lang="en-AU" sz="1200" b="1" baseline="0" dirty="0" smtClean="0"/>
          </a:p>
          <a:p>
            <a:pPr marL="0" lvl="0" indent="0" algn="l" rtl="0">
              <a:spcBef>
                <a:spcPts val="0"/>
              </a:spcBef>
              <a:spcAft>
                <a:spcPts val="0"/>
              </a:spcAft>
              <a:buNone/>
            </a:pPr>
            <a:r>
              <a:rPr lang="en-AU" sz="1200" b="0" baseline="0" dirty="0" smtClean="0"/>
              <a:t>This way of thinking and living is our calling as Christians. It is a huge challenge, but we do it together, with each other and with the help of our Lord. We do it not out of obligation, but we are compelled to it, from the act of mercy and love poured out on us from the Cross. </a:t>
            </a:r>
          </a:p>
          <a:p>
            <a:pPr marL="0" lvl="0" indent="0" algn="l" rtl="0">
              <a:spcBef>
                <a:spcPts val="0"/>
              </a:spcBef>
              <a:spcAft>
                <a:spcPts val="0"/>
              </a:spcAft>
              <a:buNone/>
            </a:pPr>
            <a:endParaRPr lang="en-AU" sz="1200" b="0" baseline="0" dirty="0" smtClean="0"/>
          </a:p>
          <a:p>
            <a:pPr marL="0" lvl="0" indent="0" algn="l" rtl="0">
              <a:spcBef>
                <a:spcPts val="0"/>
              </a:spcBef>
              <a:spcAft>
                <a:spcPts val="0"/>
              </a:spcAft>
              <a:buNone/>
            </a:pPr>
            <a:r>
              <a:rPr lang="en-AU" sz="1200" b="0" baseline="0" dirty="0" smtClean="0"/>
              <a:t>Amen</a:t>
            </a:r>
            <a:endParaRPr sz="1200" dirty="0"/>
          </a:p>
        </p:txBody>
      </p:sp>
      <p:sp>
        <p:nvSpPr>
          <p:cNvPr id="175" name="Google Shape;175;p6:notes"/>
          <p:cNvSpPr>
            <a:spLocks noGrp="1" noRot="1" noChangeAspect="1"/>
          </p:cNvSpPr>
          <p:nvPr>
            <p:ph type="sldImg" idx="2"/>
          </p:nvPr>
        </p:nvSpPr>
        <p:spPr>
          <a:xfrm>
            <a:off x="1659940" y="735208"/>
            <a:ext cx="3501655" cy="1970414"/>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7"/>
          <p:cNvSpPr txBox="1">
            <a:spLocks noGrp="1"/>
          </p:cNvSpPr>
          <p:nvPr>
            <p:ph type="ctrTitle"/>
          </p:nvPr>
        </p:nvSpPr>
        <p:spPr>
          <a:xfrm>
            <a:off x="3359149" y="389840"/>
            <a:ext cx="8281987" cy="2954655"/>
          </a:xfrm>
          <a:prstGeom prst="rect">
            <a:avLst/>
          </a:prstGeom>
          <a:noFill/>
          <a:ln>
            <a:noFill/>
          </a:ln>
        </p:spPr>
        <p:txBody>
          <a:bodyPr spcFirstLastPara="1" wrap="square" lIns="109725" tIns="109725" rIns="109725" bIns="91425" anchor="t" anchorCtr="0">
            <a:normAutofit/>
          </a:bodyPr>
          <a:lstStyle>
            <a:lvl1pPr lvl="0" algn="l">
              <a:lnSpc>
                <a:spcPct val="100000"/>
              </a:lnSpc>
              <a:spcBef>
                <a:spcPts val="0"/>
              </a:spcBef>
              <a:spcAft>
                <a:spcPts val="0"/>
              </a:spcAft>
              <a:buClr>
                <a:schemeClr val="lt1"/>
              </a:buClr>
              <a:buSzPts val="6400"/>
              <a:buFont typeface="Arial"/>
              <a:buNone/>
              <a:defRPr sz="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7"/>
          <p:cNvSpPr txBox="1">
            <a:spLocks noGrp="1"/>
          </p:cNvSpPr>
          <p:nvPr>
            <p:ph type="subTitle" idx="1"/>
          </p:nvPr>
        </p:nvSpPr>
        <p:spPr>
          <a:xfrm>
            <a:off x="3359149" y="3536951"/>
            <a:ext cx="8281989" cy="2555874"/>
          </a:xfrm>
          <a:prstGeom prst="rect">
            <a:avLst/>
          </a:prstGeom>
          <a:noFill/>
          <a:ln>
            <a:noFill/>
          </a:ln>
        </p:spPr>
        <p:txBody>
          <a:bodyPr spcFirstLastPara="1" wrap="square" lIns="109725" tIns="109725" rIns="109725" bIns="91425" anchor="t" anchorCtr="0">
            <a:normAutofit/>
          </a:bodyPr>
          <a:lstStyle>
            <a:lvl1pPr lvl="0" algn="l">
              <a:lnSpc>
                <a:spcPct val="100000"/>
              </a:lnSpc>
              <a:spcBef>
                <a:spcPts val="1000"/>
              </a:spcBef>
              <a:spcAft>
                <a:spcPts val="0"/>
              </a:spcAft>
              <a:buClr>
                <a:schemeClr val="lt1"/>
              </a:buClr>
              <a:buSzPts val="2400"/>
              <a:buNone/>
              <a:defRPr sz="2400">
                <a:solidFill>
                  <a:schemeClr val="lt1"/>
                </a:solidFill>
              </a:defRPr>
            </a:lvl1pPr>
            <a:lvl2pPr lvl="1" algn="ctr">
              <a:lnSpc>
                <a:spcPct val="110000"/>
              </a:lnSpc>
              <a:spcBef>
                <a:spcPts val="800"/>
              </a:spcBef>
              <a:spcAft>
                <a:spcPts val="0"/>
              </a:spcAft>
              <a:buClr>
                <a:schemeClr val="lt1"/>
              </a:buClr>
              <a:buSzPts val="2000"/>
              <a:buNone/>
              <a:defRPr sz="2000"/>
            </a:lvl2pPr>
            <a:lvl3pPr lvl="2" algn="ctr">
              <a:lnSpc>
                <a:spcPct val="110000"/>
              </a:lnSpc>
              <a:spcBef>
                <a:spcPts val="800"/>
              </a:spcBef>
              <a:spcAft>
                <a:spcPts val="0"/>
              </a:spcAft>
              <a:buClr>
                <a:schemeClr val="lt1"/>
              </a:buClr>
              <a:buSzPts val="1800"/>
              <a:buNone/>
              <a:defRPr sz="1800"/>
            </a:lvl3pPr>
            <a:lvl4pPr lvl="3" algn="ctr">
              <a:lnSpc>
                <a:spcPct val="110000"/>
              </a:lnSpc>
              <a:spcBef>
                <a:spcPts val="800"/>
              </a:spcBef>
              <a:spcAft>
                <a:spcPts val="0"/>
              </a:spcAft>
              <a:buClr>
                <a:schemeClr val="lt1"/>
              </a:buClr>
              <a:buSzPts val="1600"/>
              <a:buNone/>
              <a:defRPr sz="1600"/>
            </a:lvl4pPr>
            <a:lvl5pPr lvl="4" algn="ctr">
              <a:lnSpc>
                <a:spcPct val="110000"/>
              </a:lnSpc>
              <a:spcBef>
                <a:spcPts val="800"/>
              </a:spcBef>
              <a:spcAft>
                <a:spcPts val="0"/>
              </a:spcAft>
              <a:buClr>
                <a:schemeClr val="lt1"/>
              </a:buClr>
              <a:buSzPts val="1600"/>
              <a:buNone/>
              <a:defRPr sz="1600"/>
            </a:lvl5pPr>
            <a:lvl6pPr lvl="5" algn="ctr">
              <a:lnSpc>
                <a:spcPct val="90000"/>
              </a:lnSpc>
              <a:spcBef>
                <a:spcPts val="8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17"/>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7"/>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AU" smtClean="0"/>
              <a:t>Rhody Watercolors</a:t>
            </a:r>
            <a:endParaRPr/>
          </a:p>
        </p:txBody>
      </p:sp>
      <p:sp>
        <p:nvSpPr>
          <p:cNvPr id="16" name="Google Shape;16;p17"/>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17"/>
          <p:cNvSpPr/>
          <p:nvPr/>
        </p:nvSpPr>
        <p:spPr>
          <a:xfrm rot="2700000">
            <a:off x="612445" y="481888"/>
            <a:ext cx="1080000" cy="1262947"/>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5A4632"/>
              </a:gs>
              <a:gs pos="30000">
                <a:srgbClr val="5A4632"/>
              </a:gs>
              <a:gs pos="40000">
                <a:srgbClr val="816648"/>
              </a:gs>
              <a:gs pos="60000">
                <a:srgbClr val="5A4632"/>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8" name="Google Shape;18;p17"/>
          <p:cNvSpPr/>
          <p:nvPr/>
        </p:nvSpPr>
        <p:spPr>
          <a:xfrm rot="8100000">
            <a:off x="626845" y="828962"/>
            <a:ext cx="540000" cy="1080000"/>
          </a:xfrm>
          <a:prstGeom prst="ellipse">
            <a:avLst/>
          </a:prstGeom>
          <a:gradFill>
            <a:gsLst>
              <a:gs pos="0">
                <a:srgbClr val="4D3C2B"/>
              </a:gs>
              <a:gs pos="50000">
                <a:srgbClr val="4D3C2B"/>
              </a:gs>
              <a:gs pos="100000">
                <a:srgbClr val="5A463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9" name="Google Shape;19;p17"/>
          <p:cNvSpPr/>
          <p:nvPr/>
        </p:nvSpPr>
        <p:spPr>
          <a:xfrm>
            <a:off x="1800802" y="2472855"/>
            <a:ext cx="360000" cy="360000"/>
          </a:xfrm>
          <a:prstGeom prst="ellipse">
            <a:avLst/>
          </a:prstGeom>
          <a:gradFill>
            <a:gsLst>
              <a:gs pos="0">
                <a:schemeClr val="dk2"/>
              </a:gs>
              <a:gs pos="60000">
                <a:schemeClr val="dk2"/>
              </a:gs>
              <a:gs pos="100000">
                <a:srgbClr val="B5987B"/>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nvGrpSpPr>
          <p:cNvPr id="20" name="Google Shape;20;p17"/>
          <p:cNvGrpSpPr/>
          <p:nvPr/>
        </p:nvGrpSpPr>
        <p:grpSpPr>
          <a:xfrm>
            <a:off x="1292493" y="4299807"/>
            <a:ext cx="2083885" cy="2083885"/>
            <a:chOff x="4842143" y="3556857"/>
            <a:chExt cx="2083885" cy="2083885"/>
          </a:xfrm>
        </p:grpSpPr>
        <p:sp>
          <p:nvSpPr>
            <p:cNvPr id="21" name="Google Shape;21;p17"/>
            <p:cNvSpPr/>
            <p:nvPr/>
          </p:nvSpPr>
          <p:spPr>
            <a:xfrm rot="8100000" flipH="1">
              <a:off x="5005634" y="4191206"/>
              <a:ext cx="1853969" cy="926985"/>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22" name="Google Shape;22;p17"/>
            <p:cNvSpPr/>
            <p:nvPr/>
          </p:nvSpPr>
          <p:spPr>
            <a:xfrm rot="8100000" flipH="1">
              <a:off x="4957101" y="4052255"/>
              <a:ext cx="1853969" cy="1093090"/>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B5987B">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23" name="Google Shape;23;p17"/>
            <p:cNvSpPr/>
            <p:nvPr/>
          </p:nvSpPr>
          <p:spPr>
            <a:xfrm rot="2700000" flipH="1">
              <a:off x="6040374" y="3601683"/>
              <a:ext cx="107098" cy="466589"/>
            </a:xfrm>
            <a:prstGeom prst="ellipse">
              <a:avLst/>
            </a:prstGeom>
            <a:solidFill>
              <a:srgbClr val="5A46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24" name="Google Shape;24;p17"/>
            <p:cNvSpPr/>
            <p:nvPr/>
          </p:nvSpPr>
          <p:spPr>
            <a:xfrm rot="2700000" flipH="1">
              <a:off x="5059348" y="4582709"/>
              <a:ext cx="107098" cy="466589"/>
            </a:xfrm>
            <a:prstGeom prst="ellipse">
              <a:avLst/>
            </a:prstGeom>
            <a:solidFill>
              <a:srgbClr val="5A46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8"/>
        <p:cNvGrpSpPr/>
        <p:nvPr/>
      </p:nvGrpSpPr>
      <p:grpSpPr>
        <a:xfrm>
          <a:off x="0" y="0"/>
          <a:ext cx="0" cy="0"/>
          <a:chOff x="0" y="0"/>
          <a:chExt cx="0" cy="0"/>
        </a:xfrm>
      </p:grpSpPr>
      <p:sp>
        <p:nvSpPr>
          <p:cNvPr id="109" name="Google Shape;109;p26"/>
          <p:cNvSpPr txBox="1">
            <a:spLocks noGrp="1"/>
          </p:cNvSpPr>
          <p:nvPr>
            <p:ph type="title"/>
          </p:nvPr>
        </p:nvSpPr>
        <p:spPr>
          <a:xfrm>
            <a:off x="550862" y="503906"/>
            <a:ext cx="11090275" cy="1333057"/>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4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6"/>
          <p:cNvSpPr txBox="1">
            <a:spLocks noGrp="1"/>
          </p:cNvSpPr>
          <p:nvPr>
            <p:ph type="body" idx="1"/>
          </p:nvPr>
        </p:nvSpPr>
        <p:spPr>
          <a:xfrm rot="5400000">
            <a:off x="4107182" y="-1442457"/>
            <a:ext cx="3978963" cy="11091600"/>
          </a:xfrm>
          <a:prstGeom prst="rect">
            <a:avLst/>
          </a:prstGeom>
          <a:noFill/>
          <a:ln>
            <a:noFill/>
          </a:ln>
        </p:spPr>
        <p:txBody>
          <a:bodyPr spcFirstLastPara="1" wrap="square" lIns="109725" tIns="109725" rIns="109725" bIns="91425"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1" name="Google Shape;111;p26"/>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6"/>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AU" smtClean="0"/>
              <a:t>Rhody Watercolors</a:t>
            </a:r>
            <a:endParaRPr/>
          </a:p>
        </p:txBody>
      </p:sp>
      <p:sp>
        <p:nvSpPr>
          <p:cNvPr id="113" name="Google Shape;113;p26"/>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4"/>
        <p:cNvGrpSpPr/>
        <p:nvPr/>
      </p:nvGrpSpPr>
      <p:grpSpPr>
        <a:xfrm>
          <a:off x="0" y="0"/>
          <a:ext cx="0" cy="0"/>
          <a:chOff x="0" y="0"/>
          <a:chExt cx="0" cy="0"/>
        </a:xfrm>
      </p:grpSpPr>
      <p:sp>
        <p:nvSpPr>
          <p:cNvPr id="115" name="Google Shape;115;p27"/>
          <p:cNvSpPr txBox="1">
            <a:spLocks noGrp="1"/>
          </p:cNvSpPr>
          <p:nvPr>
            <p:ph type="title"/>
          </p:nvPr>
        </p:nvSpPr>
        <p:spPr>
          <a:xfrm rot="5400000">
            <a:off x="7133431" y="1956594"/>
            <a:ext cx="5811838" cy="2628900"/>
          </a:xfrm>
          <a:prstGeom prst="rect">
            <a:avLst/>
          </a:prstGeom>
          <a:noFill/>
          <a:ln>
            <a:noFill/>
          </a:ln>
        </p:spPr>
        <p:txBody>
          <a:bodyPr spcFirstLastPara="1" wrap="square" lIns="109725" tIns="109725" rIns="109725" bIns="91425" anchor="t" anchorCtr="0">
            <a:no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27"/>
          <p:cNvSpPr txBox="1">
            <a:spLocks noGrp="1"/>
          </p:cNvSpPr>
          <p:nvPr>
            <p:ph type="body" idx="1"/>
          </p:nvPr>
        </p:nvSpPr>
        <p:spPr>
          <a:xfrm rot="5400000">
            <a:off x="1799431" y="-596106"/>
            <a:ext cx="5811838" cy="7734300"/>
          </a:xfrm>
          <a:prstGeom prst="rect">
            <a:avLst/>
          </a:prstGeom>
          <a:noFill/>
          <a:ln>
            <a:noFill/>
          </a:ln>
        </p:spPr>
        <p:txBody>
          <a:bodyPr spcFirstLastPara="1" wrap="square" lIns="109725" tIns="109725" rIns="109725" bIns="91425"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7" name="Google Shape;117;p27"/>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7"/>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AU" smtClean="0"/>
              <a:t>Rhody Watercolors</a:t>
            </a:r>
            <a:endParaRPr/>
          </a:p>
        </p:txBody>
      </p:sp>
      <p:sp>
        <p:nvSpPr>
          <p:cNvPr id="119" name="Google Shape;119;p27"/>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grpSp>
        <p:nvGrpSpPr>
          <p:cNvPr id="26" name="Google Shape;26;p18"/>
          <p:cNvGrpSpPr/>
          <p:nvPr/>
        </p:nvGrpSpPr>
        <p:grpSpPr>
          <a:xfrm>
            <a:off x="363888" y="5322560"/>
            <a:ext cx="1030305" cy="1030305"/>
            <a:chOff x="10240859" y="1436639"/>
            <a:chExt cx="1030305" cy="1030305"/>
          </a:xfrm>
        </p:grpSpPr>
        <p:sp>
          <p:nvSpPr>
            <p:cNvPr id="27" name="Google Shape;27;p18"/>
            <p:cNvSpPr/>
            <p:nvPr/>
          </p:nvSpPr>
          <p:spPr>
            <a:xfrm rot="-8100000">
              <a:off x="10268976" y="1743588"/>
              <a:ext cx="926985" cy="463493"/>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28" name="Google Shape;28;p18"/>
            <p:cNvSpPr/>
            <p:nvPr/>
          </p:nvSpPr>
          <p:spPr>
            <a:xfrm rot="-2700000">
              <a:off x="11115555" y="1939340"/>
              <a:ext cx="53549" cy="233295"/>
            </a:xfrm>
            <a:prstGeom prst="ellipse">
              <a:avLst/>
            </a:prstGeom>
            <a:solidFill>
              <a:srgbClr val="5A46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29" name="Google Shape;29;p18"/>
            <p:cNvSpPr/>
            <p:nvPr/>
          </p:nvSpPr>
          <p:spPr>
            <a:xfrm rot="-2700000">
              <a:off x="10625042" y="1448827"/>
              <a:ext cx="53549" cy="233295"/>
            </a:xfrm>
            <a:prstGeom prst="ellipse">
              <a:avLst/>
            </a:prstGeom>
            <a:solidFill>
              <a:srgbClr val="5A46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30" name="Google Shape;30;p18"/>
            <p:cNvSpPr/>
            <p:nvPr/>
          </p:nvSpPr>
          <p:spPr>
            <a:xfrm rot="-8100000">
              <a:off x="10292519" y="1686748"/>
              <a:ext cx="926985" cy="530086"/>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B5987B">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
        <p:nvSpPr>
          <p:cNvPr id="31" name="Google Shape;31;p18"/>
          <p:cNvSpPr txBox="1">
            <a:spLocks noGrp="1"/>
          </p:cNvSpPr>
          <p:nvPr>
            <p:ph type="title"/>
          </p:nvPr>
        </p:nvSpPr>
        <p:spPr>
          <a:xfrm>
            <a:off x="550862" y="549275"/>
            <a:ext cx="11091600" cy="1332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4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8"/>
          <p:cNvSpPr txBox="1">
            <a:spLocks noGrp="1"/>
          </p:cNvSpPr>
          <p:nvPr>
            <p:ph type="body" idx="1"/>
          </p:nvPr>
        </p:nvSpPr>
        <p:spPr>
          <a:xfrm>
            <a:off x="550863" y="2113199"/>
            <a:ext cx="11090274" cy="3979625"/>
          </a:xfrm>
          <a:prstGeom prst="rect">
            <a:avLst/>
          </a:prstGeom>
          <a:noFill/>
          <a:ln>
            <a:noFill/>
          </a:ln>
        </p:spPr>
        <p:txBody>
          <a:bodyPr spcFirstLastPara="1" wrap="square" lIns="109725" tIns="109725" rIns="109725" bIns="91425"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18"/>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AU" smtClean="0"/>
              <a:t>Rhody Watercolors</a:t>
            </a:r>
            <a:endParaRPr/>
          </a:p>
        </p:txBody>
      </p:sp>
      <p:sp>
        <p:nvSpPr>
          <p:cNvPr id="35" name="Google Shape;35;p18"/>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grpSp>
        <p:nvGrpSpPr>
          <p:cNvPr id="37" name="Google Shape;37;p19"/>
          <p:cNvGrpSpPr/>
          <p:nvPr/>
        </p:nvGrpSpPr>
        <p:grpSpPr>
          <a:xfrm>
            <a:off x="242406" y="748159"/>
            <a:ext cx="897877" cy="934082"/>
            <a:chOff x="5129684" y="1232940"/>
            <a:chExt cx="897877" cy="934082"/>
          </a:xfrm>
        </p:grpSpPr>
        <p:sp>
          <p:nvSpPr>
            <p:cNvPr id="38" name="Google Shape;38;p19"/>
            <p:cNvSpPr/>
            <p:nvPr/>
          </p:nvSpPr>
          <p:spPr>
            <a:xfrm rot="1800000">
              <a:off x="5356930" y="1363788"/>
              <a:ext cx="621086" cy="364601"/>
            </a:xfrm>
            <a:custGeom>
              <a:avLst/>
              <a:gdLst/>
              <a:ahLst/>
              <a:cxnLst/>
              <a:rect l="l" t="t" r="r" b="b"/>
              <a:pathLst>
                <a:path w="540" h="317" extrusionOk="0">
                  <a:moveTo>
                    <a:pt x="266" y="0"/>
                  </a:moveTo>
                  <a:lnTo>
                    <a:pt x="0" y="158"/>
                  </a:lnTo>
                  <a:lnTo>
                    <a:pt x="266" y="317"/>
                  </a:lnTo>
                  <a:lnTo>
                    <a:pt x="540" y="158"/>
                  </a:lnTo>
                  <a:lnTo>
                    <a:pt x="266" y="0"/>
                  </a:lnTo>
                  <a:close/>
                </a:path>
              </a:pathLst>
            </a:custGeom>
            <a:gradFill>
              <a:gsLst>
                <a:gs pos="0">
                  <a:srgbClr val="5A4632">
                    <a:alpha val="20000"/>
                  </a:srgbClr>
                </a:gs>
                <a:gs pos="20000">
                  <a:srgbClr val="5A4632">
                    <a:alpha val="20000"/>
                  </a:srgbClr>
                </a:gs>
                <a:gs pos="100000">
                  <a:srgbClr val="BBB1D5">
                    <a:alpha val="2000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39" name="Google Shape;39;p19"/>
            <p:cNvSpPr/>
            <p:nvPr/>
          </p:nvSpPr>
          <p:spPr>
            <a:xfrm rot="1800000">
              <a:off x="5243759" y="1430747"/>
              <a:ext cx="305942" cy="538275"/>
            </a:xfrm>
            <a:custGeom>
              <a:avLst/>
              <a:gdLst/>
              <a:ahLst/>
              <a:cxnLst/>
              <a:rect l="l" t="t" r="r" b="b"/>
              <a:pathLst>
                <a:path w="266" h="468" extrusionOk="0">
                  <a:moveTo>
                    <a:pt x="266" y="468"/>
                  </a:moveTo>
                  <a:lnTo>
                    <a:pt x="0" y="310"/>
                  </a:lnTo>
                  <a:lnTo>
                    <a:pt x="0" y="310"/>
                  </a:lnTo>
                  <a:lnTo>
                    <a:pt x="0" y="0"/>
                  </a:lnTo>
                  <a:lnTo>
                    <a:pt x="0" y="0"/>
                  </a:lnTo>
                  <a:lnTo>
                    <a:pt x="266" y="159"/>
                  </a:lnTo>
                  <a:lnTo>
                    <a:pt x="266" y="468"/>
                  </a:lnTo>
                  <a:close/>
                </a:path>
              </a:pathLst>
            </a:custGeom>
            <a:gradFill>
              <a:gsLst>
                <a:gs pos="0">
                  <a:srgbClr val="5A4632">
                    <a:alpha val="20000"/>
                  </a:srgbClr>
                </a:gs>
                <a:gs pos="20000">
                  <a:srgbClr val="5A4632">
                    <a:alpha val="20000"/>
                  </a:srgbClr>
                </a:gs>
                <a:gs pos="100000">
                  <a:srgbClr val="BBB1D5">
                    <a:alpha val="20000"/>
                  </a:srgbClr>
                </a:gs>
              </a:gsLst>
              <a:lin ang="197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40" name="Google Shape;40;p19"/>
            <p:cNvSpPr/>
            <p:nvPr/>
          </p:nvSpPr>
          <p:spPr>
            <a:xfrm rot="1800000">
              <a:off x="5508097" y="1586019"/>
              <a:ext cx="315144" cy="538275"/>
            </a:xfrm>
            <a:custGeom>
              <a:avLst/>
              <a:gdLst/>
              <a:ahLst/>
              <a:cxnLst/>
              <a:rect l="l" t="t" r="r" b="b"/>
              <a:pathLst>
                <a:path w="274" h="468" extrusionOk="0">
                  <a:moveTo>
                    <a:pt x="274" y="0"/>
                  </a:moveTo>
                  <a:lnTo>
                    <a:pt x="274" y="310"/>
                  </a:lnTo>
                  <a:lnTo>
                    <a:pt x="274" y="310"/>
                  </a:lnTo>
                  <a:lnTo>
                    <a:pt x="0" y="468"/>
                  </a:lnTo>
                  <a:lnTo>
                    <a:pt x="0" y="159"/>
                  </a:lnTo>
                  <a:lnTo>
                    <a:pt x="274" y="0"/>
                  </a:lnTo>
                  <a:lnTo>
                    <a:pt x="274" y="0"/>
                  </a:lnTo>
                  <a:close/>
                </a:path>
              </a:pathLst>
            </a:custGeom>
            <a:gradFill>
              <a:gsLst>
                <a:gs pos="0">
                  <a:srgbClr val="5A4632">
                    <a:alpha val="20000"/>
                  </a:srgbClr>
                </a:gs>
                <a:gs pos="20000">
                  <a:srgbClr val="5A4632">
                    <a:alpha val="20000"/>
                  </a:srgbClr>
                </a:gs>
                <a:gs pos="100000">
                  <a:srgbClr val="BBB1D5">
                    <a:alpha val="20000"/>
                  </a:srgbClr>
                </a:gs>
              </a:gsLst>
              <a:lin ang="18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
        <p:nvSpPr>
          <p:cNvPr id="41" name="Google Shape;41;p19"/>
          <p:cNvSpPr txBox="1">
            <a:spLocks noGrp="1"/>
          </p:cNvSpPr>
          <p:nvPr>
            <p:ph type="title"/>
          </p:nvPr>
        </p:nvSpPr>
        <p:spPr>
          <a:xfrm>
            <a:off x="563563" y="474345"/>
            <a:ext cx="11077574" cy="2954655"/>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6400"/>
              <a:buFont typeface="Arial"/>
              <a:buNone/>
              <a:defRPr sz="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AU" smtClean="0"/>
              <a:t>Rhody Watercolors</a:t>
            </a:r>
            <a:endParaRPr/>
          </a:p>
        </p:txBody>
      </p:sp>
      <p:sp>
        <p:nvSpPr>
          <p:cNvPr id="44" name="Google Shape;44;p19"/>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19"/>
          <p:cNvSpPr txBox="1">
            <a:spLocks noGrp="1"/>
          </p:cNvSpPr>
          <p:nvPr>
            <p:ph type="body" idx="1"/>
          </p:nvPr>
        </p:nvSpPr>
        <p:spPr>
          <a:xfrm>
            <a:off x="566271" y="3629772"/>
            <a:ext cx="11074866" cy="2678953"/>
          </a:xfrm>
          <a:prstGeom prst="rect">
            <a:avLst/>
          </a:prstGeom>
          <a:noFill/>
          <a:ln>
            <a:noFill/>
          </a:ln>
        </p:spPr>
        <p:txBody>
          <a:bodyPr spcFirstLastPara="1" wrap="square" lIns="109725" tIns="109725" rIns="109725" bIns="91425" anchor="t" anchorCtr="0">
            <a:normAutofit/>
          </a:bodyPr>
          <a:lstStyle>
            <a:lvl1pPr marL="457200" lvl="0" indent="-228600" algn="l">
              <a:lnSpc>
                <a:spcPct val="110000"/>
              </a:lnSpc>
              <a:spcBef>
                <a:spcPts val="0"/>
              </a:spcBef>
              <a:spcAft>
                <a:spcPts val="0"/>
              </a:spcAft>
              <a:buClr>
                <a:schemeClr val="lt1"/>
              </a:buClr>
              <a:buSzPts val="2400"/>
              <a:buNone/>
              <a:defRPr sz="2400">
                <a:solidFill>
                  <a:schemeClr val="lt1"/>
                </a:solidFill>
              </a:defRPr>
            </a:lvl1pPr>
            <a:lvl2pPr marL="914400" lvl="1" indent="-228600" algn="l">
              <a:lnSpc>
                <a:spcPct val="110000"/>
              </a:lnSpc>
              <a:spcBef>
                <a:spcPts val="800"/>
              </a:spcBef>
              <a:spcAft>
                <a:spcPts val="0"/>
              </a:spcAft>
              <a:buClr>
                <a:schemeClr val="lt1"/>
              </a:buClr>
              <a:buSzPts val="2000"/>
              <a:buNone/>
              <a:defRPr sz="2000">
                <a:solidFill>
                  <a:schemeClr val="lt1"/>
                </a:solidFill>
              </a:defRPr>
            </a:lvl2pPr>
            <a:lvl3pPr marL="1371600" lvl="2" indent="-228600" algn="l">
              <a:lnSpc>
                <a:spcPct val="110000"/>
              </a:lnSpc>
              <a:spcBef>
                <a:spcPts val="800"/>
              </a:spcBef>
              <a:spcAft>
                <a:spcPts val="0"/>
              </a:spcAft>
              <a:buClr>
                <a:schemeClr val="lt1"/>
              </a:buClr>
              <a:buSzPts val="1800"/>
              <a:buNone/>
              <a:defRPr sz="1800">
                <a:solidFill>
                  <a:schemeClr val="lt1"/>
                </a:solidFill>
              </a:defRPr>
            </a:lvl3pPr>
            <a:lvl4pPr marL="1828800" lvl="3" indent="-228600" algn="l">
              <a:lnSpc>
                <a:spcPct val="110000"/>
              </a:lnSpc>
              <a:spcBef>
                <a:spcPts val="800"/>
              </a:spcBef>
              <a:spcAft>
                <a:spcPts val="0"/>
              </a:spcAft>
              <a:buClr>
                <a:schemeClr val="lt1"/>
              </a:buClr>
              <a:buSzPts val="1600"/>
              <a:buNone/>
              <a:defRPr sz="1600">
                <a:solidFill>
                  <a:schemeClr val="lt1"/>
                </a:solidFill>
              </a:defRPr>
            </a:lvl4pPr>
            <a:lvl5pPr marL="2286000" lvl="4" indent="-228600" algn="l">
              <a:lnSpc>
                <a:spcPct val="110000"/>
              </a:lnSpc>
              <a:spcBef>
                <a:spcPts val="800"/>
              </a:spcBef>
              <a:spcAft>
                <a:spcPts val="0"/>
              </a:spcAft>
              <a:buClr>
                <a:schemeClr val="lt1"/>
              </a:buClr>
              <a:buSzPts val="1600"/>
              <a:buNone/>
              <a:defRPr sz="1600">
                <a:solidFill>
                  <a:schemeClr val="lt1"/>
                </a:solidFill>
              </a:defRPr>
            </a:lvl5pPr>
            <a:lvl6pPr marL="2743200" lvl="5" indent="-228600" algn="l">
              <a:lnSpc>
                <a:spcPct val="90000"/>
              </a:lnSpc>
              <a:spcBef>
                <a:spcPts val="8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46" name="Google Shape;46;p19"/>
          <p:cNvSpPr/>
          <p:nvPr/>
        </p:nvSpPr>
        <p:spPr>
          <a:xfrm rot="-2700000">
            <a:off x="11209132" y="4448189"/>
            <a:ext cx="999200" cy="1262947"/>
          </a:xfrm>
          <a:custGeom>
            <a:avLst/>
            <a:gdLst/>
            <a:ahLst/>
            <a:cxnLst/>
            <a:rect l="l" t="t" r="r" b="b"/>
            <a:pathLst>
              <a:path w="999200" h="1262947" extrusionOk="0">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0">
                <a:srgbClr val="5A4632"/>
              </a:gs>
              <a:gs pos="30000">
                <a:srgbClr val="5A4632"/>
              </a:gs>
              <a:gs pos="40000">
                <a:srgbClr val="816648"/>
              </a:gs>
              <a:gs pos="60000">
                <a:srgbClr val="5A4632"/>
              </a:gs>
              <a:gs pos="100000">
                <a:schemeClr val="dk2"/>
              </a:gs>
            </a:gsLst>
            <a:lin ang="10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47" name="Google Shape;47;p19"/>
          <p:cNvSpPr/>
          <p:nvPr/>
        </p:nvSpPr>
        <p:spPr>
          <a:xfrm rot="2700000">
            <a:off x="11686937" y="4853516"/>
            <a:ext cx="540000" cy="978284"/>
          </a:xfrm>
          <a:custGeom>
            <a:avLst/>
            <a:gdLst/>
            <a:ahLst/>
            <a:cxnLst/>
            <a:rect l="l" t="t" r="r" b="b"/>
            <a:pathLst>
              <a:path w="540000" h="978284" extrusionOk="0">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rgbClr val="5A46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20"/>
          <p:cNvSpPr/>
          <p:nvPr/>
        </p:nvSpPr>
        <p:spPr>
          <a:xfrm>
            <a:off x="11069864" y="333375"/>
            <a:ext cx="360000" cy="360000"/>
          </a:xfrm>
          <a:prstGeom prst="ellipse">
            <a:avLst/>
          </a:prstGeom>
          <a:gradFill>
            <a:gsLst>
              <a:gs pos="0">
                <a:schemeClr val="dk2"/>
              </a:gs>
              <a:gs pos="60000">
                <a:schemeClr val="dk2"/>
              </a:gs>
              <a:gs pos="100000">
                <a:srgbClr val="B5987B"/>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nvGrpSpPr>
          <p:cNvPr id="50" name="Google Shape;50;p20"/>
          <p:cNvGrpSpPr/>
          <p:nvPr/>
        </p:nvGrpSpPr>
        <p:grpSpPr>
          <a:xfrm>
            <a:off x="233344" y="5384019"/>
            <a:ext cx="828357" cy="828357"/>
            <a:chOff x="2895711" y="1234487"/>
            <a:chExt cx="828357" cy="828357"/>
          </a:xfrm>
        </p:grpSpPr>
        <p:sp>
          <p:nvSpPr>
            <p:cNvPr id="51" name="Google Shape;51;p20"/>
            <p:cNvSpPr/>
            <p:nvPr/>
          </p:nvSpPr>
          <p:spPr>
            <a:xfrm rot="2700000">
              <a:off x="3039890" y="1332929"/>
              <a:ext cx="540000" cy="631474"/>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5A4632"/>
                </a:gs>
                <a:gs pos="30000">
                  <a:srgbClr val="5A4632"/>
                </a:gs>
                <a:gs pos="40000">
                  <a:srgbClr val="816648"/>
                </a:gs>
                <a:gs pos="60000">
                  <a:srgbClr val="5A4632"/>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52" name="Google Shape;52;p20"/>
            <p:cNvSpPr/>
            <p:nvPr/>
          </p:nvSpPr>
          <p:spPr>
            <a:xfrm rot="8100000">
              <a:off x="3047090" y="1506466"/>
              <a:ext cx="270000" cy="540000"/>
            </a:xfrm>
            <a:prstGeom prst="ellipse">
              <a:avLst/>
            </a:prstGeom>
            <a:gradFill>
              <a:gsLst>
                <a:gs pos="0">
                  <a:srgbClr val="4D3C2B"/>
                </a:gs>
                <a:gs pos="50000">
                  <a:srgbClr val="4D3C2B"/>
                </a:gs>
                <a:gs pos="100000">
                  <a:srgbClr val="5A463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
        <p:nvSpPr>
          <p:cNvPr id="53" name="Google Shape;53;p20"/>
          <p:cNvSpPr txBox="1">
            <a:spLocks noGrp="1"/>
          </p:cNvSpPr>
          <p:nvPr>
            <p:ph type="title"/>
          </p:nvPr>
        </p:nvSpPr>
        <p:spPr>
          <a:xfrm>
            <a:off x="550863" y="549275"/>
            <a:ext cx="11090274" cy="1332000"/>
          </a:xfrm>
          <a:prstGeom prst="rect">
            <a:avLst/>
          </a:prstGeom>
          <a:noFill/>
          <a:ln>
            <a:noFill/>
          </a:ln>
        </p:spPr>
        <p:txBody>
          <a:bodyPr spcFirstLastPara="1" wrap="square" lIns="109725" tIns="109725" rIns="109725" bIns="91425" anchor="t" anchorCtr="0">
            <a:noAutofit/>
          </a:bodyPr>
          <a:lstStyle>
            <a:lvl1pPr lvl="0" algn="l">
              <a:lnSpc>
                <a:spcPct val="100000"/>
              </a:lnSpc>
              <a:spcBef>
                <a:spcPts val="0"/>
              </a:spcBef>
              <a:spcAft>
                <a:spcPts val="0"/>
              </a:spcAft>
              <a:buClr>
                <a:schemeClr val="lt1"/>
              </a:buClr>
              <a:buSzPts val="4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0"/>
          <p:cNvSpPr txBox="1">
            <a:spLocks noGrp="1"/>
          </p:cNvSpPr>
          <p:nvPr>
            <p:ph type="body" idx="1"/>
          </p:nvPr>
        </p:nvSpPr>
        <p:spPr>
          <a:xfrm>
            <a:off x="550862" y="2097175"/>
            <a:ext cx="5435600" cy="3995650"/>
          </a:xfrm>
          <a:prstGeom prst="rect">
            <a:avLst/>
          </a:prstGeom>
          <a:noFill/>
          <a:ln>
            <a:noFill/>
          </a:ln>
        </p:spPr>
        <p:txBody>
          <a:bodyPr spcFirstLastPara="1" wrap="square" lIns="109725" tIns="109725" rIns="109725" bIns="91425"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5" name="Google Shape;55;p20"/>
          <p:cNvSpPr txBox="1">
            <a:spLocks noGrp="1"/>
          </p:cNvSpPr>
          <p:nvPr>
            <p:ph type="body" idx="2"/>
          </p:nvPr>
        </p:nvSpPr>
        <p:spPr>
          <a:xfrm>
            <a:off x="6205538" y="2097175"/>
            <a:ext cx="5435600" cy="3995650"/>
          </a:xfrm>
          <a:prstGeom prst="rect">
            <a:avLst/>
          </a:prstGeom>
          <a:noFill/>
          <a:ln>
            <a:noFill/>
          </a:ln>
        </p:spPr>
        <p:txBody>
          <a:bodyPr spcFirstLastPara="1" wrap="square" lIns="109725" tIns="109725" rIns="109725" bIns="91425"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6" name="Google Shape;56;p20"/>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AU" smtClean="0"/>
              <a:t>Rhody Watercolors</a:t>
            </a:r>
            <a:endParaRPr/>
          </a:p>
        </p:txBody>
      </p:sp>
      <p:sp>
        <p:nvSpPr>
          <p:cNvPr id="58" name="Google Shape;58;p20"/>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
        <p:cNvGrpSpPr/>
        <p:nvPr/>
      </p:nvGrpSpPr>
      <p:grpSpPr>
        <a:xfrm>
          <a:off x="0" y="0"/>
          <a:ext cx="0" cy="0"/>
          <a:chOff x="0" y="0"/>
          <a:chExt cx="0" cy="0"/>
        </a:xfrm>
      </p:grpSpPr>
      <p:sp>
        <p:nvSpPr>
          <p:cNvPr id="60" name="Google Shape;60;p21"/>
          <p:cNvSpPr/>
          <p:nvPr/>
        </p:nvSpPr>
        <p:spPr>
          <a:xfrm>
            <a:off x="11091612" y="5893466"/>
            <a:ext cx="360000" cy="360000"/>
          </a:xfrm>
          <a:prstGeom prst="ellipse">
            <a:avLst/>
          </a:prstGeom>
          <a:gradFill>
            <a:gsLst>
              <a:gs pos="0">
                <a:schemeClr val="dk2"/>
              </a:gs>
              <a:gs pos="60000">
                <a:schemeClr val="dk2"/>
              </a:gs>
              <a:gs pos="100000">
                <a:srgbClr val="B5987B"/>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61" name="Google Shape;61;p21"/>
          <p:cNvSpPr/>
          <p:nvPr/>
        </p:nvSpPr>
        <p:spPr>
          <a:xfrm>
            <a:off x="11451612" y="5827878"/>
            <a:ext cx="379049" cy="360000"/>
          </a:xfrm>
          <a:prstGeom prst="rect">
            <a:avLst/>
          </a:prstGeom>
          <a:solidFill>
            <a:schemeClr val="dk2">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62" name="Google Shape;62;p21"/>
          <p:cNvSpPr txBox="1">
            <a:spLocks noGrp="1"/>
          </p:cNvSpPr>
          <p:nvPr>
            <p:ph type="title"/>
          </p:nvPr>
        </p:nvSpPr>
        <p:spPr>
          <a:xfrm>
            <a:off x="550862" y="549275"/>
            <a:ext cx="11097551" cy="1332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txBox="1">
            <a:spLocks noGrp="1"/>
          </p:cNvSpPr>
          <p:nvPr>
            <p:ph type="body" idx="1"/>
          </p:nvPr>
        </p:nvSpPr>
        <p:spPr>
          <a:xfrm>
            <a:off x="550864" y="1881275"/>
            <a:ext cx="5437186" cy="535354"/>
          </a:xfrm>
          <a:prstGeom prst="rect">
            <a:avLst/>
          </a:prstGeom>
          <a:noFill/>
          <a:ln>
            <a:noFill/>
          </a:ln>
        </p:spPr>
        <p:txBody>
          <a:bodyPr spcFirstLastPara="1" wrap="square" lIns="109725" tIns="109725" rIns="109725" bIns="91425" anchor="b" anchorCtr="0">
            <a:normAutofit/>
          </a:bodyPr>
          <a:lstStyle>
            <a:lvl1pPr marL="457200" lvl="0" indent="-228600" algn="l">
              <a:lnSpc>
                <a:spcPct val="110000"/>
              </a:lnSpc>
              <a:spcBef>
                <a:spcPts val="1000"/>
              </a:spcBef>
              <a:spcAft>
                <a:spcPts val="0"/>
              </a:spcAft>
              <a:buClr>
                <a:schemeClr val="lt1"/>
              </a:buClr>
              <a:buSzPts val="1400"/>
              <a:buNone/>
              <a:defRPr sz="1400" b="0" cap="none">
                <a:solidFill>
                  <a:schemeClr val="lt1"/>
                </a:solidFill>
                <a:latin typeface="Source Sans Pro"/>
                <a:ea typeface="Source Sans Pro"/>
                <a:cs typeface="Source Sans Pro"/>
                <a:sym typeface="Source Sans Pro"/>
              </a:defRPr>
            </a:lvl1pPr>
            <a:lvl2pPr marL="914400" lvl="1" indent="-228600" algn="l">
              <a:lnSpc>
                <a:spcPct val="110000"/>
              </a:lnSpc>
              <a:spcBef>
                <a:spcPts val="800"/>
              </a:spcBef>
              <a:spcAft>
                <a:spcPts val="0"/>
              </a:spcAft>
              <a:buClr>
                <a:schemeClr val="lt1"/>
              </a:buClr>
              <a:buSzPts val="2000"/>
              <a:buNone/>
              <a:defRPr sz="2000" b="1"/>
            </a:lvl2pPr>
            <a:lvl3pPr marL="1371600" lvl="2" indent="-228600" algn="l">
              <a:lnSpc>
                <a:spcPct val="110000"/>
              </a:lnSpc>
              <a:spcBef>
                <a:spcPts val="800"/>
              </a:spcBef>
              <a:spcAft>
                <a:spcPts val="0"/>
              </a:spcAft>
              <a:buClr>
                <a:schemeClr val="lt1"/>
              </a:buClr>
              <a:buSzPts val="1800"/>
              <a:buNone/>
              <a:defRPr sz="1800" b="1"/>
            </a:lvl3pPr>
            <a:lvl4pPr marL="1828800" lvl="3" indent="-228600" algn="l">
              <a:lnSpc>
                <a:spcPct val="110000"/>
              </a:lnSpc>
              <a:spcBef>
                <a:spcPts val="800"/>
              </a:spcBef>
              <a:spcAft>
                <a:spcPts val="0"/>
              </a:spcAft>
              <a:buClr>
                <a:schemeClr val="lt1"/>
              </a:buClr>
              <a:buSzPts val="1600"/>
              <a:buNone/>
              <a:defRPr sz="1600" b="1"/>
            </a:lvl4pPr>
            <a:lvl5pPr marL="2286000" lvl="4" indent="-228600" algn="l">
              <a:lnSpc>
                <a:spcPct val="110000"/>
              </a:lnSpc>
              <a:spcBef>
                <a:spcPts val="800"/>
              </a:spcBef>
              <a:spcAft>
                <a:spcPts val="0"/>
              </a:spcAft>
              <a:buClr>
                <a:schemeClr val="lt1"/>
              </a:buClr>
              <a:buSzPts val="1600"/>
              <a:buNone/>
              <a:defRPr sz="1600" b="1"/>
            </a:lvl5pPr>
            <a:lvl6pPr marL="2743200" lvl="5" indent="-228600" algn="l">
              <a:lnSpc>
                <a:spcPct val="90000"/>
              </a:lnSpc>
              <a:spcBef>
                <a:spcPts val="8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64" name="Google Shape;64;p21"/>
          <p:cNvSpPr txBox="1">
            <a:spLocks noGrp="1"/>
          </p:cNvSpPr>
          <p:nvPr>
            <p:ph type="body" idx="2"/>
          </p:nvPr>
        </p:nvSpPr>
        <p:spPr>
          <a:xfrm>
            <a:off x="550863" y="2577270"/>
            <a:ext cx="5429114" cy="3515555"/>
          </a:xfrm>
          <a:prstGeom prst="rect">
            <a:avLst/>
          </a:prstGeom>
          <a:noFill/>
          <a:ln>
            <a:noFill/>
          </a:ln>
        </p:spPr>
        <p:txBody>
          <a:bodyPr spcFirstLastPara="1" wrap="square" lIns="109725" tIns="109725" rIns="109725" bIns="91425"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5" name="Google Shape;65;p21"/>
          <p:cNvSpPr txBox="1">
            <a:spLocks noGrp="1"/>
          </p:cNvSpPr>
          <p:nvPr>
            <p:ph type="body" idx="3"/>
          </p:nvPr>
        </p:nvSpPr>
        <p:spPr>
          <a:xfrm>
            <a:off x="6212024" y="1881275"/>
            <a:ext cx="5436392" cy="535354"/>
          </a:xfrm>
          <a:prstGeom prst="rect">
            <a:avLst/>
          </a:prstGeom>
          <a:noFill/>
          <a:ln>
            <a:noFill/>
          </a:ln>
        </p:spPr>
        <p:txBody>
          <a:bodyPr spcFirstLastPara="1" wrap="square" lIns="0" tIns="0" rIns="0" bIns="0" anchor="b" anchorCtr="0">
            <a:normAutofit/>
          </a:bodyPr>
          <a:lstStyle>
            <a:lvl1pPr marL="457200" lvl="0" indent="-317500" algn="l">
              <a:lnSpc>
                <a:spcPct val="110000"/>
              </a:lnSpc>
              <a:spcBef>
                <a:spcPts val="1000"/>
              </a:spcBef>
              <a:spcAft>
                <a:spcPts val="0"/>
              </a:spcAft>
              <a:buClr>
                <a:schemeClr val="lt1"/>
              </a:buClr>
              <a:buSzPts val="1400"/>
              <a:buChar char="•"/>
              <a:defRPr sz="1400" b="0" cap="none">
                <a:solidFill>
                  <a:schemeClr val="lt1"/>
                </a:solidFill>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6" name="Google Shape;66;p21"/>
          <p:cNvSpPr txBox="1">
            <a:spLocks noGrp="1"/>
          </p:cNvSpPr>
          <p:nvPr>
            <p:ph type="body" idx="4"/>
          </p:nvPr>
        </p:nvSpPr>
        <p:spPr>
          <a:xfrm>
            <a:off x="6212023" y="2577270"/>
            <a:ext cx="5436391" cy="3515555"/>
          </a:xfrm>
          <a:prstGeom prst="rect">
            <a:avLst/>
          </a:prstGeom>
          <a:noFill/>
          <a:ln>
            <a:noFill/>
          </a:ln>
        </p:spPr>
        <p:txBody>
          <a:bodyPr spcFirstLastPara="1" wrap="square" lIns="109725" tIns="109725" rIns="109725" bIns="91425"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7" name="Google Shape;67;p21"/>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1"/>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AU" smtClean="0"/>
              <a:t>Rhody Watercolors</a:t>
            </a:r>
            <a:endParaRPr/>
          </a:p>
        </p:txBody>
      </p:sp>
      <p:sp>
        <p:nvSpPr>
          <p:cNvPr id="69" name="Google Shape;69;p21"/>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22"/>
          <p:cNvSpPr txBox="1">
            <a:spLocks noGrp="1"/>
          </p:cNvSpPr>
          <p:nvPr>
            <p:ph type="title"/>
          </p:nvPr>
        </p:nvSpPr>
        <p:spPr>
          <a:xfrm>
            <a:off x="3359149" y="550799"/>
            <a:ext cx="8283313" cy="5542025"/>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chemeClr val="lt1"/>
              </a:buClr>
              <a:buSzPts val="4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2"/>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AU" smtClean="0"/>
              <a:t>Rhody Watercolors</a:t>
            </a:r>
            <a:endParaRPr/>
          </a:p>
        </p:txBody>
      </p:sp>
      <p:sp>
        <p:nvSpPr>
          <p:cNvPr id="74" name="Google Shape;74;p22"/>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22"/>
          <p:cNvSpPr/>
          <p:nvPr/>
        </p:nvSpPr>
        <p:spPr>
          <a:xfrm rot="8100000" flipH="1">
            <a:off x="-410727" y="3958416"/>
            <a:ext cx="3536330" cy="1853969"/>
          </a:xfrm>
          <a:custGeom>
            <a:avLst/>
            <a:gdLst/>
            <a:ahLst/>
            <a:cxnLst/>
            <a:rect l="l" t="t" r="r" b="b"/>
            <a:pathLst>
              <a:path w="3536330" h="1853969" extrusionOk="0">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a:gsLst>
              <a:gs pos="0">
                <a:srgbClr val="5A4632"/>
              </a:gs>
              <a:gs pos="31000">
                <a:srgbClr val="5A4632"/>
              </a:gs>
              <a:gs pos="97000">
                <a:schemeClr val="dk2"/>
              </a:gs>
              <a:gs pos="100000">
                <a:schemeClr val="dk2"/>
              </a:gs>
            </a:gsLst>
            <a:lin ang="15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76" name="Google Shape;76;p22"/>
          <p:cNvSpPr/>
          <p:nvPr/>
        </p:nvSpPr>
        <p:spPr>
          <a:xfrm rot="8100000" flipH="1">
            <a:off x="-481151" y="3649708"/>
            <a:ext cx="3478701" cy="2164843"/>
          </a:xfrm>
          <a:custGeom>
            <a:avLst/>
            <a:gdLst/>
            <a:ahLst/>
            <a:cxnLst/>
            <a:rect l="l" t="t" r="r" b="b"/>
            <a:pathLst>
              <a:path w="3478701" h="2164843" extrusionOk="0">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rgbClr val="B5987B">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77" name="Google Shape;77;p22"/>
          <p:cNvSpPr/>
          <p:nvPr/>
        </p:nvSpPr>
        <p:spPr>
          <a:xfrm rot="2700000" flipH="1">
            <a:off x="1512277" y="2840042"/>
            <a:ext cx="214196" cy="933178"/>
          </a:xfrm>
          <a:prstGeom prst="ellipse">
            <a:avLst/>
          </a:prstGeom>
          <a:solidFill>
            <a:srgbClr val="5A46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78" name="Google Shape;78;p22"/>
          <p:cNvSpPr/>
          <p:nvPr/>
        </p:nvSpPr>
        <p:spPr>
          <a:xfrm>
            <a:off x="1780661" y="385236"/>
            <a:ext cx="1080000" cy="1080000"/>
          </a:xfrm>
          <a:prstGeom prst="ellipse">
            <a:avLst/>
          </a:prstGeom>
          <a:gradFill>
            <a:gsLst>
              <a:gs pos="0">
                <a:schemeClr val="dk2"/>
              </a:gs>
              <a:gs pos="60000">
                <a:schemeClr val="dk2"/>
              </a:gs>
              <a:gs pos="100000">
                <a:srgbClr val="B5987B"/>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nvGrpSpPr>
          <p:cNvPr id="79" name="Google Shape;79;p22"/>
          <p:cNvGrpSpPr/>
          <p:nvPr/>
        </p:nvGrpSpPr>
        <p:grpSpPr>
          <a:xfrm>
            <a:off x="509106" y="1383159"/>
            <a:ext cx="897877" cy="934082"/>
            <a:chOff x="5129684" y="1232940"/>
            <a:chExt cx="897877" cy="934082"/>
          </a:xfrm>
        </p:grpSpPr>
        <p:sp>
          <p:nvSpPr>
            <p:cNvPr id="80" name="Google Shape;80;p22"/>
            <p:cNvSpPr/>
            <p:nvPr/>
          </p:nvSpPr>
          <p:spPr>
            <a:xfrm rot="1800000">
              <a:off x="5356930" y="1363788"/>
              <a:ext cx="621086" cy="364601"/>
            </a:xfrm>
            <a:custGeom>
              <a:avLst/>
              <a:gdLst/>
              <a:ahLst/>
              <a:cxnLst/>
              <a:rect l="l" t="t" r="r" b="b"/>
              <a:pathLst>
                <a:path w="540" h="317" extrusionOk="0">
                  <a:moveTo>
                    <a:pt x="266" y="0"/>
                  </a:moveTo>
                  <a:lnTo>
                    <a:pt x="0" y="158"/>
                  </a:lnTo>
                  <a:lnTo>
                    <a:pt x="266" y="317"/>
                  </a:lnTo>
                  <a:lnTo>
                    <a:pt x="540" y="158"/>
                  </a:lnTo>
                  <a:lnTo>
                    <a:pt x="266" y="0"/>
                  </a:lnTo>
                  <a:close/>
                </a:path>
              </a:pathLst>
            </a:custGeom>
            <a:gradFill>
              <a:gsLst>
                <a:gs pos="0">
                  <a:srgbClr val="5A4632">
                    <a:alpha val="20000"/>
                  </a:srgbClr>
                </a:gs>
                <a:gs pos="20000">
                  <a:srgbClr val="5A4632">
                    <a:alpha val="20000"/>
                  </a:srgbClr>
                </a:gs>
                <a:gs pos="100000">
                  <a:srgbClr val="BBB1D5">
                    <a:alpha val="2000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81" name="Google Shape;81;p22"/>
            <p:cNvSpPr/>
            <p:nvPr/>
          </p:nvSpPr>
          <p:spPr>
            <a:xfrm rot="1800000">
              <a:off x="5243759" y="1430747"/>
              <a:ext cx="305942" cy="538275"/>
            </a:xfrm>
            <a:custGeom>
              <a:avLst/>
              <a:gdLst/>
              <a:ahLst/>
              <a:cxnLst/>
              <a:rect l="l" t="t" r="r" b="b"/>
              <a:pathLst>
                <a:path w="266" h="468" extrusionOk="0">
                  <a:moveTo>
                    <a:pt x="266" y="468"/>
                  </a:moveTo>
                  <a:lnTo>
                    <a:pt x="0" y="310"/>
                  </a:lnTo>
                  <a:lnTo>
                    <a:pt x="0" y="310"/>
                  </a:lnTo>
                  <a:lnTo>
                    <a:pt x="0" y="0"/>
                  </a:lnTo>
                  <a:lnTo>
                    <a:pt x="0" y="0"/>
                  </a:lnTo>
                  <a:lnTo>
                    <a:pt x="266" y="159"/>
                  </a:lnTo>
                  <a:lnTo>
                    <a:pt x="266" y="468"/>
                  </a:lnTo>
                  <a:close/>
                </a:path>
              </a:pathLst>
            </a:custGeom>
            <a:gradFill>
              <a:gsLst>
                <a:gs pos="0">
                  <a:srgbClr val="5A4632">
                    <a:alpha val="20000"/>
                  </a:srgbClr>
                </a:gs>
                <a:gs pos="20000">
                  <a:srgbClr val="5A4632">
                    <a:alpha val="20000"/>
                  </a:srgbClr>
                </a:gs>
                <a:gs pos="100000">
                  <a:srgbClr val="BBB1D5">
                    <a:alpha val="20000"/>
                  </a:srgbClr>
                </a:gs>
              </a:gsLst>
              <a:lin ang="197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82" name="Google Shape;82;p22"/>
            <p:cNvSpPr/>
            <p:nvPr/>
          </p:nvSpPr>
          <p:spPr>
            <a:xfrm rot="1800000">
              <a:off x="5508097" y="1586019"/>
              <a:ext cx="315144" cy="538275"/>
            </a:xfrm>
            <a:custGeom>
              <a:avLst/>
              <a:gdLst/>
              <a:ahLst/>
              <a:cxnLst/>
              <a:rect l="l" t="t" r="r" b="b"/>
              <a:pathLst>
                <a:path w="274" h="468" extrusionOk="0">
                  <a:moveTo>
                    <a:pt x="274" y="0"/>
                  </a:moveTo>
                  <a:lnTo>
                    <a:pt x="274" y="310"/>
                  </a:lnTo>
                  <a:lnTo>
                    <a:pt x="274" y="310"/>
                  </a:lnTo>
                  <a:lnTo>
                    <a:pt x="0" y="468"/>
                  </a:lnTo>
                  <a:lnTo>
                    <a:pt x="0" y="159"/>
                  </a:lnTo>
                  <a:lnTo>
                    <a:pt x="274" y="0"/>
                  </a:lnTo>
                  <a:lnTo>
                    <a:pt x="274" y="0"/>
                  </a:lnTo>
                  <a:close/>
                </a:path>
              </a:pathLst>
            </a:custGeom>
            <a:gradFill>
              <a:gsLst>
                <a:gs pos="0">
                  <a:srgbClr val="5A4632">
                    <a:alpha val="20000"/>
                  </a:srgbClr>
                </a:gs>
                <a:gs pos="20000">
                  <a:srgbClr val="5A4632">
                    <a:alpha val="20000"/>
                  </a:srgbClr>
                </a:gs>
                <a:gs pos="100000">
                  <a:srgbClr val="BBB1D5">
                    <a:alpha val="20000"/>
                  </a:srgbClr>
                </a:gs>
              </a:gsLst>
              <a:lin ang="18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p23"/>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3"/>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AU" smtClean="0"/>
              <a:t>Rhody Watercolors</a:t>
            </a:r>
            <a:endParaRPr/>
          </a:p>
        </p:txBody>
      </p:sp>
      <p:sp>
        <p:nvSpPr>
          <p:cNvPr id="86" name="Google Shape;86;p23"/>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7"/>
        <p:cNvGrpSpPr/>
        <p:nvPr/>
      </p:nvGrpSpPr>
      <p:grpSpPr>
        <a:xfrm>
          <a:off x="0" y="0"/>
          <a:ext cx="0" cy="0"/>
          <a:chOff x="0" y="0"/>
          <a:chExt cx="0" cy="0"/>
        </a:xfrm>
      </p:grpSpPr>
      <p:grpSp>
        <p:nvGrpSpPr>
          <p:cNvPr id="88" name="Google Shape;88;p24"/>
          <p:cNvGrpSpPr/>
          <p:nvPr/>
        </p:nvGrpSpPr>
        <p:grpSpPr>
          <a:xfrm>
            <a:off x="4752748" y="4823504"/>
            <a:ext cx="1656714" cy="1656714"/>
            <a:chOff x="2481534" y="2139594"/>
            <a:chExt cx="1656714" cy="1656714"/>
          </a:xfrm>
        </p:grpSpPr>
        <p:sp>
          <p:nvSpPr>
            <p:cNvPr id="89" name="Google Shape;89;p24"/>
            <p:cNvSpPr/>
            <p:nvPr/>
          </p:nvSpPr>
          <p:spPr>
            <a:xfrm rot="2700000">
              <a:off x="2769891" y="2336477"/>
              <a:ext cx="1080000" cy="1262947"/>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5A4632"/>
                </a:gs>
                <a:gs pos="30000">
                  <a:srgbClr val="5A4632"/>
                </a:gs>
                <a:gs pos="40000">
                  <a:srgbClr val="816648"/>
                </a:gs>
                <a:gs pos="60000">
                  <a:srgbClr val="5A4632"/>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90" name="Google Shape;90;p24"/>
            <p:cNvSpPr/>
            <p:nvPr/>
          </p:nvSpPr>
          <p:spPr>
            <a:xfrm rot="8100000">
              <a:off x="2784291" y="2683551"/>
              <a:ext cx="540000" cy="1080000"/>
            </a:xfrm>
            <a:prstGeom prst="ellipse">
              <a:avLst/>
            </a:prstGeom>
            <a:gradFill>
              <a:gsLst>
                <a:gs pos="0">
                  <a:srgbClr val="4D3C2B"/>
                </a:gs>
                <a:gs pos="50000">
                  <a:srgbClr val="4D3C2B"/>
                </a:gs>
                <a:gs pos="100000">
                  <a:srgbClr val="5A463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
        <p:nvSpPr>
          <p:cNvPr id="91" name="Google Shape;91;p24"/>
          <p:cNvSpPr txBox="1">
            <a:spLocks noGrp="1"/>
          </p:cNvSpPr>
          <p:nvPr>
            <p:ph type="title"/>
          </p:nvPr>
        </p:nvSpPr>
        <p:spPr>
          <a:xfrm>
            <a:off x="550863" y="549275"/>
            <a:ext cx="11090275" cy="984885"/>
          </a:xfrm>
          <a:prstGeom prst="rect">
            <a:avLst/>
          </a:prstGeom>
          <a:noFill/>
          <a:ln>
            <a:noFill/>
          </a:ln>
        </p:spPr>
        <p:txBody>
          <a:bodyPr spcFirstLastPara="1" wrap="square" lIns="109725" tIns="109725" rIns="109725" bIns="91425" anchor="t" anchorCtr="0">
            <a:normAutofit/>
          </a:bodyPr>
          <a:lstStyle>
            <a:lvl1pPr lvl="0" algn="l">
              <a:lnSpc>
                <a:spcPct val="10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4"/>
          <p:cNvSpPr txBox="1">
            <a:spLocks noGrp="1"/>
          </p:cNvSpPr>
          <p:nvPr>
            <p:ph type="body" idx="1"/>
          </p:nvPr>
        </p:nvSpPr>
        <p:spPr>
          <a:xfrm>
            <a:off x="4295775" y="1750060"/>
            <a:ext cx="7345362" cy="4342765"/>
          </a:xfrm>
          <a:prstGeom prst="rect">
            <a:avLst/>
          </a:prstGeom>
          <a:noFill/>
          <a:ln>
            <a:noFill/>
          </a:ln>
        </p:spPr>
        <p:txBody>
          <a:bodyPr spcFirstLastPara="1" wrap="square" lIns="109725" tIns="109725" rIns="109725" bIns="91425" anchor="t" anchorCtr="0">
            <a:normAutofit/>
          </a:bodyPr>
          <a:lstStyle>
            <a:lvl1pPr marL="457200" lvl="0" indent="-330200" algn="l">
              <a:lnSpc>
                <a:spcPct val="110000"/>
              </a:lnSpc>
              <a:spcBef>
                <a:spcPts val="1000"/>
              </a:spcBef>
              <a:spcAft>
                <a:spcPts val="0"/>
              </a:spcAft>
              <a:buClr>
                <a:schemeClr val="lt1"/>
              </a:buClr>
              <a:buSzPts val="1600"/>
              <a:buChar char="•"/>
              <a:defRPr sz="1600"/>
            </a:lvl1pPr>
            <a:lvl2pPr marL="914400" lvl="1" indent="-330200" algn="l">
              <a:lnSpc>
                <a:spcPct val="110000"/>
              </a:lnSpc>
              <a:spcBef>
                <a:spcPts val="800"/>
              </a:spcBef>
              <a:spcAft>
                <a:spcPts val="0"/>
              </a:spcAft>
              <a:buClr>
                <a:schemeClr val="lt1"/>
              </a:buClr>
              <a:buSzPts val="1600"/>
              <a:buChar char="•"/>
              <a:defRPr sz="1600"/>
            </a:lvl2pPr>
            <a:lvl3pPr marL="1371600" lvl="2" indent="-330200" algn="l">
              <a:lnSpc>
                <a:spcPct val="110000"/>
              </a:lnSpc>
              <a:spcBef>
                <a:spcPts val="800"/>
              </a:spcBef>
              <a:spcAft>
                <a:spcPts val="0"/>
              </a:spcAft>
              <a:buClr>
                <a:schemeClr val="lt1"/>
              </a:buClr>
              <a:buSzPts val="1600"/>
              <a:buChar char="•"/>
              <a:defRPr sz="1600"/>
            </a:lvl3pPr>
            <a:lvl4pPr marL="1828800" lvl="3" indent="-330200" algn="l">
              <a:lnSpc>
                <a:spcPct val="110000"/>
              </a:lnSpc>
              <a:spcBef>
                <a:spcPts val="800"/>
              </a:spcBef>
              <a:spcAft>
                <a:spcPts val="0"/>
              </a:spcAft>
              <a:buClr>
                <a:schemeClr val="lt1"/>
              </a:buClr>
              <a:buSzPts val="1600"/>
              <a:buChar char="•"/>
              <a:defRPr sz="1600"/>
            </a:lvl4pPr>
            <a:lvl5pPr marL="2286000" lvl="4" indent="-330200" algn="l">
              <a:lnSpc>
                <a:spcPct val="110000"/>
              </a:lnSpc>
              <a:spcBef>
                <a:spcPts val="800"/>
              </a:spcBef>
              <a:spcAft>
                <a:spcPts val="0"/>
              </a:spcAft>
              <a:buClr>
                <a:schemeClr val="lt1"/>
              </a:buClr>
              <a:buSzPts val="1600"/>
              <a:buChar char="•"/>
              <a:defRPr sz="1600"/>
            </a:lvl5pPr>
            <a:lvl6pPr marL="2743200" lvl="5" indent="-355600" algn="l">
              <a:lnSpc>
                <a:spcPct val="90000"/>
              </a:lnSpc>
              <a:spcBef>
                <a:spcPts val="8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93" name="Google Shape;93;p24"/>
          <p:cNvSpPr txBox="1">
            <a:spLocks noGrp="1"/>
          </p:cNvSpPr>
          <p:nvPr>
            <p:ph type="body" idx="2"/>
          </p:nvPr>
        </p:nvSpPr>
        <p:spPr>
          <a:xfrm>
            <a:off x="550863" y="1750060"/>
            <a:ext cx="3565525" cy="4342765"/>
          </a:xfrm>
          <a:prstGeom prst="rect">
            <a:avLst/>
          </a:prstGeom>
          <a:noFill/>
          <a:ln>
            <a:noFill/>
          </a:ln>
        </p:spPr>
        <p:txBody>
          <a:bodyPr spcFirstLastPara="1" wrap="square" lIns="109725" tIns="109725" rIns="109725" bIns="91425" anchor="t" anchorCtr="0">
            <a:noAutofit/>
          </a:bodyPr>
          <a:lstStyle>
            <a:lvl1pPr marL="457200" lvl="0" indent="-228600" algn="l">
              <a:lnSpc>
                <a:spcPct val="110000"/>
              </a:lnSpc>
              <a:spcBef>
                <a:spcPts val="1000"/>
              </a:spcBef>
              <a:spcAft>
                <a:spcPts val="0"/>
              </a:spcAft>
              <a:buClr>
                <a:schemeClr val="lt1"/>
              </a:buClr>
              <a:buSzPts val="1600"/>
              <a:buNone/>
              <a:defRPr sz="1600"/>
            </a:lvl1pPr>
            <a:lvl2pPr marL="914400" lvl="1" indent="-228600" algn="l">
              <a:lnSpc>
                <a:spcPct val="110000"/>
              </a:lnSpc>
              <a:spcBef>
                <a:spcPts val="800"/>
              </a:spcBef>
              <a:spcAft>
                <a:spcPts val="0"/>
              </a:spcAft>
              <a:buClr>
                <a:schemeClr val="lt1"/>
              </a:buClr>
              <a:buSzPts val="1400"/>
              <a:buNone/>
              <a:defRPr sz="1400"/>
            </a:lvl2pPr>
            <a:lvl3pPr marL="1371600" lvl="2" indent="-228600" algn="l">
              <a:lnSpc>
                <a:spcPct val="110000"/>
              </a:lnSpc>
              <a:spcBef>
                <a:spcPts val="800"/>
              </a:spcBef>
              <a:spcAft>
                <a:spcPts val="0"/>
              </a:spcAft>
              <a:buClr>
                <a:schemeClr val="lt1"/>
              </a:buClr>
              <a:buSzPts val="1200"/>
              <a:buNone/>
              <a:defRPr sz="1200"/>
            </a:lvl3pPr>
            <a:lvl4pPr marL="1828800" lvl="3" indent="-228600" algn="l">
              <a:lnSpc>
                <a:spcPct val="110000"/>
              </a:lnSpc>
              <a:spcBef>
                <a:spcPts val="800"/>
              </a:spcBef>
              <a:spcAft>
                <a:spcPts val="0"/>
              </a:spcAft>
              <a:buClr>
                <a:schemeClr val="lt1"/>
              </a:buClr>
              <a:buSzPts val="1000"/>
              <a:buNone/>
              <a:defRPr sz="1000"/>
            </a:lvl4pPr>
            <a:lvl5pPr marL="2286000" lvl="4" indent="-228600" algn="l">
              <a:lnSpc>
                <a:spcPct val="110000"/>
              </a:lnSpc>
              <a:spcBef>
                <a:spcPts val="800"/>
              </a:spcBef>
              <a:spcAft>
                <a:spcPts val="0"/>
              </a:spcAft>
              <a:buClr>
                <a:schemeClr val="lt1"/>
              </a:buClr>
              <a:buSzPts val="1000"/>
              <a:buNone/>
              <a:defRPr sz="1000"/>
            </a:lvl5pPr>
            <a:lvl6pPr marL="2743200" lvl="5" indent="-228600" algn="l">
              <a:lnSpc>
                <a:spcPct val="90000"/>
              </a:lnSpc>
              <a:spcBef>
                <a:spcPts val="8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94" name="Google Shape;94;p24"/>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4"/>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AU" smtClean="0"/>
              <a:t>Rhody Watercolors</a:t>
            </a:r>
            <a:endParaRPr/>
          </a:p>
        </p:txBody>
      </p:sp>
      <p:sp>
        <p:nvSpPr>
          <p:cNvPr id="96" name="Google Shape;96;p24"/>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7"/>
        <p:cNvGrpSpPr/>
        <p:nvPr/>
      </p:nvGrpSpPr>
      <p:grpSpPr>
        <a:xfrm>
          <a:off x="0" y="0"/>
          <a:ext cx="0" cy="0"/>
          <a:chOff x="0" y="0"/>
          <a:chExt cx="0" cy="0"/>
        </a:xfrm>
      </p:grpSpPr>
      <p:grpSp>
        <p:nvGrpSpPr>
          <p:cNvPr id="98" name="Google Shape;98;p25"/>
          <p:cNvGrpSpPr/>
          <p:nvPr/>
        </p:nvGrpSpPr>
        <p:grpSpPr>
          <a:xfrm>
            <a:off x="220889" y="4984670"/>
            <a:ext cx="897877" cy="934082"/>
            <a:chOff x="5129684" y="1232940"/>
            <a:chExt cx="897877" cy="934082"/>
          </a:xfrm>
        </p:grpSpPr>
        <p:sp>
          <p:nvSpPr>
            <p:cNvPr id="99" name="Google Shape;99;p25"/>
            <p:cNvSpPr/>
            <p:nvPr/>
          </p:nvSpPr>
          <p:spPr>
            <a:xfrm rot="1800000">
              <a:off x="5356930" y="1363788"/>
              <a:ext cx="621086" cy="364601"/>
            </a:xfrm>
            <a:custGeom>
              <a:avLst/>
              <a:gdLst/>
              <a:ahLst/>
              <a:cxnLst/>
              <a:rect l="l" t="t" r="r" b="b"/>
              <a:pathLst>
                <a:path w="540" h="317" extrusionOk="0">
                  <a:moveTo>
                    <a:pt x="266" y="0"/>
                  </a:moveTo>
                  <a:lnTo>
                    <a:pt x="0" y="158"/>
                  </a:lnTo>
                  <a:lnTo>
                    <a:pt x="266" y="317"/>
                  </a:lnTo>
                  <a:lnTo>
                    <a:pt x="540" y="158"/>
                  </a:lnTo>
                  <a:lnTo>
                    <a:pt x="266" y="0"/>
                  </a:lnTo>
                  <a:close/>
                </a:path>
              </a:pathLst>
            </a:custGeom>
            <a:gradFill>
              <a:gsLst>
                <a:gs pos="0">
                  <a:srgbClr val="5A4632">
                    <a:alpha val="20000"/>
                  </a:srgbClr>
                </a:gs>
                <a:gs pos="20000">
                  <a:srgbClr val="5A4632">
                    <a:alpha val="20000"/>
                  </a:srgbClr>
                </a:gs>
                <a:gs pos="100000">
                  <a:srgbClr val="BBB1D5">
                    <a:alpha val="2000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00" name="Google Shape;100;p25"/>
            <p:cNvSpPr/>
            <p:nvPr/>
          </p:nvSpPr>
          <p:spPr>
            <a:xfrm rot="1800000">
              <a:off x="5243759" y="1430747"/>
              <a:ext cx="305942" cy="538275"/>
            </a:xfrm>
            <a:custGeom>
              <a:avLst/>
              <a:gdLst/>
              <a:ahLst/>
              <a:cxnLst/>
              <a:rect l="l" t="t" r="r" b="b"/>
              <a:pathLst>
                <a:path w="266" h="468" extrusionOk="0">
                  <a:moveTo>
                    <a:pt x="266" y="468"/>
                  </a:moveTo>
                  <a:lnTo>
                    <a:pt x="0" y="310"/>
                  </a:lnTo>
                  <a:lnTo>
                    <a:pt x="0" y="310"/>
                  </a:lnTo>
                  <a:lnTo>
                    <a:pt x="0" y="0"/>
                  </a:lnTo>
                  <a:lnTo>
                    <a:pt x="0" y="0"/>
                  </a:lnTo>
                  <a:lnTo>
                    <a:pt x="266" y="159"/>
                  </a:lnTo>
                  <a:lnTo>
                    <a:pt x="266" y="468"/>
                  </a:lnTo>
                  <a:close/>
                </a:path>
              </a:pathLst>
            </a:custGeom>
            <a:gradFill>
              <a:gsLst>
                <a:gs pos="0">
                  <a:srgbClr val="5A4632">
                    <a:alpha val="20000"/>
                  </a:srgbClr>
                </a:gs>
                <a:gs pos="20000">
                  <a:srgbClr val="5A4632">
                    <a:alpha val="20000"/>
                  </a:srgbClr>
                </a:gs>
                <a:gs pos="100000">
                  <a:srgbClr val="BBB1D5">
                    <a:alpha val="20000"/>
                  </a:srgbClr>
                </a:gs>
              </a:gsLst>
              <a:lin ang="197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01" name="Google Shape;101;p25"/>
            <p:cNvSpPr/>
            <p:nvPr/>
          </p:nvSpPr>
          <p:spPr>
            <a:xfrm rot="1800000">
              <a:off x="5508097" y="1586019"/>
              <a:ext cx="315144" cy="538275"/>
            </a:xfrm>
            <a:custGeom>
              <a:avLst/>
              <a:gdLst/>
              <a:ahLst/>
              <a:cxnLst/>
              <a:rect l="l" t="t" r="r" b="b"/>
              <a:pathLst>
                <a:path w="274" h="468" extrusionOk="0">
                  <a:moveTo>
                    <a:pt x="274" y="0"/>
                  </a:moveTo>
                  <a:lnTo>
                    <a:pt x="274" y="310"/>
                  </a:lnTo>
                  <a:lnTo>
                    <a:pt x="274" y="310"/>
                  </a:lnTo>
                  <a:lnTo>
                    <a:pt x="0" y="468"/>
                  </a:lnTo>
                  <a:lnTo>
                    <a:pt x="0" y="159"/>
                  </a:lnTo>
                  <a:lnTo>
                    <a:pt x="274" y="0"/>
                  </a:lnTo>
                  <a:lnTo>
                    <a:pt x="274" y="0"/>
                  </a:lnTo>
                  <a:close/>
                </a:path>
              </a:pathLst>
            </a:custGeom>
            <a:gradFill>
              <a:gsLst>
                <a:gs pos="0">
                  <a:srgbClr val="5A4632">
                    <a:alpha val="20000"/>
                  </a:srgbClr>
                </a:gs>
                <a:gs pos="20000">
                  <a:srgbClr val="5A4632">
                    <a:alpha val="20000"/>
                  </a:srgbClr>
                </a:gs>
                <a:gs pos="100000">
                  <a:srgbClr val="BBB1D5">
                    <a:alpha val="20000"/>
                  </a:srgbClr>
                </a:gs>
              </a:gsLst>
              <a:lin ang="18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
        <p:nvSpPr>
          <p:cNvPr id="102" name="Google Shape;102;p25"/>
          <p:cNvSpPr txBox="1">
            <a:spLocks noGrp="1"/>
          </p:cNvSpPr>
          <p:nvPr>
            <p:ph type="title"/>
          </p:nvPr>
        </p:nvSpPr>
        <p:spPr>
          <a:xfrm>
            <a:off x="550863" y="575409"/>
            <a:ext cx="4500562" cy="98488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25"/>
          <p:cNvSpPr>
            <a:spLocks noGrp="1"/>
          </p:cNvSpPr>
          <p:nvPr>
            <p:ph type="pic" idx="2"/>
          </p:nvPr>
        </p:nvSpPr>
        <p:spPr>
          <a:xfrm>
            <a:off x="5267324" y="575409"/>
            <a:ext cx="6373813" cy="5733316"/>
          </a:xfrm>
          <a:prstGeom prst="rect">
            <a:avLst/>
          </a:prstGeom>
          <a:noFill/>
          <a:ln>
            <a:noFill/>
          </a:ln>
        </p:spPr>
      </p:sp>
      <p:sp>
        <p:nvSpPr>
          <p:cNvPr id="104" name="Google Shape;104;p25"/>
          <p:cNvSpPr txBox="1">
            <a:spLocks noGrp="1"/>
          </p:cNvSpPr>
          <p:nvPr>
            <p:ph type="body" idx="1"/>
          </p:nvPr>
        </p:nvSpPr>
        <p:spPr>
          <a:xfrm>
            <a:off x="550863" y="1776195"/>
            <a:ext cx="4500562" cy="4532530"/>
          </a:xfrm>
          <a:prstGeom prst="rect">
            <a:avLst/>
          </a:prstGeom>
          <a:noFill/>
          <a:ln>
            <a:noFill/>
          </a:ln>
        </p:spPr>
        <p:txBody>
          <a:bodyPr spcFirstLastPara="1" wrap="square" lIns="109725" tIns="109725" rIns="109725" bIns="91425" anchor="t" anchorCtr="0">
            <a:noAutofit/>
          </a:bodyPr>
          <a:lstStyle>
            <a:lvl1pPr marL="457200" lvl="0" indent="-228600" algn="l">
              <a:lnSpc>
                <a:spcPct val="110000"/>
              </a:lnSpc>
              <a:spcBef>
                <a:spcPts val="1000"/>
              </a:spcBef>
              <a:spcAft>
                <a:spcPts val="0"/>
              </a:spcAft>
              <a:buClr>
                <a:schemeClr val="lt1"/>
              </a:buClr>
              <a:buSzPts val="1600"/>
              <a:buNone/>
              <a:defRPr sz="1600"/>
            </a:lvl1pPr>
            <a:lvl2pPr marL="914400" lvl="1" indent="-228600" algn="l">
              <a:lnSpc>
                <a:spcPct val="110000"/>
              </a:lnSpc>
              <a:spcBef>
                <a:spcPts val="800"/>
              </a:spcBef>
              <a:spcAft>
                <a:spcPts val="0"/>
              </a:spcAft>
              <a:buClr>
                <a:schemeClr val="lt1"/>
              </a:buClr>
              <a:buSzPts val="1400"/>
              <a:buNone/>
              <a:defRPr sz="1400"/>
            </a:lvl2pPr>
            <a:lvl3pPr marL="1371600" lvl="2" indent="-228600" algn="l">
              <a:lnSpc>
                <a:spcPct val="110000"/>
              </a:lnSpc>
              <a:spcBef>
                <a:spcPts val="800"/>
              </a:spcBef>
              <a:spcAft>
                <a:spcPts val="0"/>
              </a:spcAft>
              <a:buClr>
                <a:schemeClr val="lt1"/>
              </a:buClr>
              <a:buSzPts val="1200"/>
              <a:buNone/>
              <a:defRPr sz="1200"/>
            </a:lvl3pPr>
            <a:lvl4pPr marL="1828800" lvl="3" indent="-228600" algn="l">
              <a:lnSpc>
                <a:spcPct val="110000"/>
              </a:lnSpc>
              <a:spcBef>
                <a:spcPts val="800"/>
              </a:spcBef>
              <a:spcAft>
                <a:spcPts val="0"/>
              </a:spcAft>
              <a:buClr>
                <a:schemeClr val="lt1"/>
              </a:buClr>
              <a:buSzPts val="1000"/>
              <a:buNone/>
              <a:defRPr sz="1000"/>
            </a:lvl4pPr>
            <a:lvl5pPr marL="2286000" lvl="4" indent="-228600" algn="l">
              <a:lnSpc>
                <a:spcPct val="110000"/>
              </a:lnSpc>
              <a:spcBef>
                <a:spcPts val="800"/>
              </a:spcBef>
              <a:spcAft>
                <a:spcPts val="0"/>
              </a:spcAft>
              <a:buClr>
                <a:schemeClr val="lt1"/>
              </a:buClr>
              <a:buSzPts val="1000"/>
              <a:buNone/>
              <a:defRPr sz="1000"/>
            </a:lvl5pPr>
            <a:lvl6pPr marL="2743200" lvl="5" indent="-228600" algn="l">
              <a:lnSpc>
                <a:spcPct val="90000"/>
              </a:lnSpc>
              <a:spcBef>
                <a:spcPts val="8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05" name="Google Shape;105;p25"/>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5"/>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AU" smtClean="0"/>
              <a:t>Rhody Watercolors</a:t>
            </a:r>
            <a:endParaRPr/>
          </a:p>
        </p:txBody>
      </p:sp>
      <p:sp>
        <p:nvSpPr>
          <p:cNvPr id="107" name="Google Shape;107;p25"/>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550863" y="550800"/>
            <a:ext cx="11090275" cy="1333057"/>
          </a:xfrm>
          <a:prstGeom prst="rect">
            <a:avLst/>
          </a:prstGeom>
          <a:noFill/>
          <a:ln>
            <a:noFill/>
          </a:ln>
        </p:spPr>
        <p:txBody>
          <a:bodyPr spcFirstLastPara="1" wrap="square" lIns="109725" tIns="109725" rIns="109725" bIns="91425" anchor="t" anchorCtr="0">
            <a:noAutofit/>
          </a:bodyPr>
          <a:lstStyle>
            <a:lvl1pPr marR="0" lvl="0" algn="l" rtl="0">
              <a:lnSpc>
                <a:spcPct val="100000"/>
              </a:lnSpc>
              <a:spcBef>
                <a:spcPts val="0"/>
              </a:spcBef>
              <a:spcAft>
                <a:spcPts val="0"/>
              </a:spcAft>
              <a:buClr>
                <a:schemeClr val="lt1"/>
              </a:buClr>
              <a:buSzPts val="4800"/>
              <a:buFont typeface="Arial"/>
              <a:buNone/>
              <a:defRPr sz="48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6"/>
          <p:cNvSpPr txBox="1">
            <a:spLocks noGrp="1"/>
          </p:cNvSpPr>
          <p:nvPr>
            <p:ph type="body" idx="1"/>
          </p:nvPr>
        </p:nvSpPr>
        <p:spPr>
          <a:xfrm>
            <a:off x="550863" y="2113862"/>
            <a:ext cx="11091600" cy="3978963"/>
          </a:xfrm>
          <a:prstGeom prst="rect">
            <a:avLst/>
          </a:prstGeom>
          <a:noFill/>
          <a:ln>
            <a:noFill/>
          </a:ln>
        </p:spPr>
        <p:txBody>
          <a:bodyPr spcFirstLastPara="1" wrap="square" lIns="109725" tIns="109725" rIns="109725" bIns="91425" anchor="t" anchorCtr="0">
            <a:noAutofit/>
          </a:bodyPr>
          <a:lstStyle>
            <a:lvl1pPr marL="457200" marR="0" lvl="0" indent="-355600" algn="l" rtl="0">
              <a:lnSpc>
                <a:spcPct val="110000"/>
              </a:lnSpc>
              <a:spcBef>
                <a:spcPts val="1000"/>
              </a:spcBef>
              <a:spcAft>
                <a:spcPts val="0"/>
              </a:spcAft>
              <a:buClr>
                <a:schemeClr val="lt1"/>
              </a:buClr>
              <a:buSzPts val="2000"/>
              <a:buFont typeface="Arial"/>
              <a:buChar char="•"/>
              <a:defRPr sz="2000" b="0" i="0" u="none" strike="noStrike" cap="none">
                <a:solidFill>
                  <a:schemeClr val="lt1"/>
                </a:solidFill>
                <a:latin typeface="Source Sans Pro"/>
                <a:ea typeface="Source Sans Pro"/>
                <a:cs typeface="Source Sans Pro"/>
                <a:sym typeface="Source Sans Pro"/>
              </a:defRPr>
            </a:lvl1pPr>
            <a:lvl2pPr marL="914400" marR="0" lvl="1" indent="-317500" algn="l" rtl="0">
              <a:lnSpc>
                <a:spcPct val="110000"/>
              </a:lnSpc>
              <a:spcBef>
                <a:spcPts val="800"/>
              </a:spcBef>
              <a:spcAft>
                <a:spcPts val="0"/>
              </a:spcAft>
              <a:buClr>
                <a:schemeClr val="lt1"/>
              </a:buClr>
              <a:buSzPts val="1400"/>
              <a:buFont typeface="Arial"/>
              <a:buChar char="•"/>
              <a:defRPr sz="1400" b="0" i="0" u="none" strike="noStrike" cap="none">
                <a:solidFill>
                  <a:schemeClr val="lt1"/>
                </a:solidFill>
                <a:latin typeface="Source Sans Pro"/>
                <a:ea typeface="Source Sans Pro"/>
                <a:cs typeface="Source Sans Pro"/>
                <a:sym typeface="Source Sans Pro"/>
              </a:defRPr>
            </a:lvl2pPr>
            <a:lvl3pPr marL="1371600" marR="0" lvl="2" indent="-317500" algn="l" rtl="0">
              <a:lnSpc>
                <a:spcPct val="110000"/>
              </a:lnSpc>
              <a:spcBef>
                <a:spcPts val="800"/>
              </a:spcBef>
              <a:spcAft>
                <a:spcPts val="0"/>
              </a:spcAft>
              <a:buClr>
                <a:schemeClr val="lt1"/>
              </a:buClr>
              <a:buSzPts val="1400"/>
              <a:buFont typeface="Arial"/>
              <a:buChar char="•"/>
              <a:defRPr sz="1400" b="0" i="0" u="none" strike="noStrike" cap="none">
                <a:solidFill>
                  <a:schemeClr val="lt1"/>
                </a:solidFill>
                <a:latin typeface="Source Sans Pro"/>
                <a:ea typeface="Source Sans Pro"/>
                <a:cs typeface="Source Sans Pro"/>
                <a:sym typeface="Source Sans Pro"/>
              </a:defRPr>
            </a:lvl3pPr>
            <a:lvl4pPr marL="1828800" marR="0" lvl="3" indent="-317500" algn="l" rtl="0">
              <a:lnSpc>
                <a:spcPct val="110000"/>
              </a:lnSpc>
              <a:spcBef>
                <a:spcPts val="800"/>
              </a:spcBef>
              <a:spcAft>
                <a:spcPts val="0"/>
              </a:spcAft>
              <a:buClr>
                <a:schemeClr val="lt1"/>
              </a:buClr>
              <a:buSzPts val="1400"/>
              <a:buFont typeface="Arial"/>
              <a:buChar char="•"/>
              <a:defRPr sz="1400" b="0" i="0" u="none" strike="noStrike" cap="none">
                <a:solidFill>
                  <a:schemeClr val="lt1"/>
                </a:solidFill>
                <a:latin typeface="Source Sans Pro"/>
                <a:ea typeface="Source Sans Pro"/>
                <a:cs typeface="Source Sans Pro"/>
                <a:sym typeface="Source Sans Pro"/>
              </a:defRPr>
            </a:lvl4pPr>
            <a:lvl5pPr marL="2286000" marR="0" lvl="4" indent="-317500" algn="l" rtl="0">
              <a:lnSpc>
                <a:spcPct val="110000"/>
              </a:lnSpc>
              <a:spcBef>
                <a:spcPts val="800"/>
              </a:spcBef>
              <a:spcAft>
                <a:spcPts val="0"/>
              </a:spcAft>
              <a:buClr>
                <a:schemeClr val="lt1"/>
              </a:buClr>
              <a:buSzPts val="1400"/>
              <a:buFont typeface="Arial"/>
              <a:buChar char="•"/>
              <a:defRPr sz="1400" b="0" i="0" u="none" strike="noStrike" cap="none">
                <a:solidFill>
                  <a:schemeClr val="lt1"/>
                </a:solidFill>
                <a:latin typeface="Source Sans Pro"/>
                <a:ea typeface="Source Sans Pro"/>
                <a:cs typeface="Source Sans Pro"/>
                <a:sym typeface="Source Sans Pro"/>
              </a:defRPr>
            </a:lvl5pPr>
            <a:lvl6pPr marL="2743200" marR="0" lvl="5" indent="-342900" algn="l" rtl="0">
              <a:lnSpc>
                <a:spcPct val="90000"/>
              </a:lnSpc>
              <a:spcBef>
                <a:spcPts val="800"/>
              </a:spcBef>
              <a:spcAft>
                <a:spcPts val="0"/>
              </a:spcAft>
              <a:buClr>
                <a:schemeClr val="lt1"/>
              </a:buClr>
              <a:buSzPts val="1800"/>
              <a:buFont typeface="Arial"/>
              <a:buChar char="•"/>
              <a:defRPr sz="1800" b="0" i="0" u="none" strike="noStrike" cap="none">
                <a:solidFill>
                  <a:schemeClr val="lt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8" name="Google Shape;8;p16"/>
          <p:cNvSpPr txBox="1">
            <a:spLocks noGrp="1"/>
          </p:cNvSpPr>
          <p:nvPr>
            <p:ph type="dt" idx="10"/>
          </p:nvPr>
        </p:nvSpPr>
        <p:spPr>
          <a:xfrm>
            <a:off x="550863" y="6507212"/>
            <a:ext cx="2628900" cy="153888"/>
          </a:xfrm>
          <a:prstGeom prst="rect">
            <a:avLst/>
          </a:prstGeom>
          <a:noFill/>
          <a:ln>
            <a:noFill/>
          </a:ln>
        </p:spPr>
        <p:txBody>
          <a:bodyPr spcFirstLastPara="1" wrap="square" lIns="109725" tIns="109725" rIns="109725" bIns="91425" anchor="ctr" anchorCtr="0">
            <a:noAutofit/>
          </a:bodyPr>
          <a:lstStyle>
            <a:lvl1pPr marR="0" lvl="0" algn="l" rtl="0">
              <a:spcBef>
                <a:spcPts val="0"/>
              </a:spcBef>
              <a:spcAft>
                <a:spcPts val="0"/>
              </a:spcAft>
              <a:buSzPts val="1400"/>
              <a:buNone/>
              <a:defRPr sz="900" b="0" i="0" u="none" strike="noStrike" cap="none">
                <a:solidFill>
                  <a:schemeClr val="lt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9" name="Google Shape;9;p16"/>
          <p:cNvSpPr txBox="1">
            <a:spLocks noGrp="1"/>
          </p:cNvSpPr>
          <p:nvPr>
            <p:ph type="ftr" idx="11"/>
          </p:nvPr>
        </p:nvSpPr>
        <p:spPr>
          <a:xfrm>
            <a:off x="3359150" y="6507212"/>
            <a:ext cx="6379210" cy="153888"/>
          </a:xfrm>
          <a:prstGeom prst="rect">
            <a:avLst/>
          </a:prstGeom>
          <a:noFill/>
          <a:ln>
            <a:noFill/>
          </a:ln>
        </p:spPr>
        <p:txBody>
          <a:bodyPr spcFirstLastPara="1" wrap="square" lIns="109725" tIns="109725" rIns="109725" bIns="91425" anchor="ctr" anchorCtr="0">
            <a:noAutofit/>
          </a:bodyPr>
          <a:lstStyle>
            <a:lvl1pPr marR="0" lvl="0" algn="l" rtl="0">
              <a:spcBef>
                <a:spcPts val="0"/>
              </a:spcBef>
              <a:spcAft>
                <a:spcPts val="0"/>
              </a:spcAft>
              <a:buSzPts val="1400"/>
              <a:buNone/>
              <a:defRPr sz="900" b="0" i="0" u="none" strike="noStrike" cap="none">
                <a:solidFill>
                  <a:schemeClr val="lt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lt1"/>
                </a:solidFill>
                <a:latin typeface="Source Sans Pro"/>
                <a:ea typeface="Source Sans Pro"/>
                <a:cs typeface="Source Sans Pro"/>
                <a:sym typeface="Source Sans Pro"/>
              </a:defRPr>
            </a:lvl9pPr>
          </a:lstStyle>
          <a:p>
            <a:r>
              <a:rPr lang="en-AU" smtClean="0"/>
              <a:t>Rhody Watercolors</a:t>
            </a:r>
            <a:endParaRPr/>
          </a:p>
        </p:txBody>
      </p:sp>
      <p:sp>
        <p:nvSpPr>
          <p:cNvPr id="10" name="Google Shape;10;p16"/>
          <p:cNvSpPr txBox="1">
            <a:spLocks noGrp="1"/>
          </p:cNvSpPr>
          <p:nvPr>
            <p:ph type="sldNum" idx="12"/>
          </p:nvPr>
        </p:nvSpPr>
        <p:spPr>
          <a:xfrm>
            <a:off x="9948863" y="6507212"/>
            <a:ext cx="1692274" cy="153888"/>
          </a:xfrm>
          <a:prstGeom prst="rect">
            <a:avLst/>
          </a:prstGeom>
          <a:noFill/>
          <a:ln>
            <a:noFill/>
          </a:ln>
        </p:spPr>
        <p:txBody>
          <a:bodyPr spcFirstLastPara="1" wrap="square" lIns="109725" tIns="109725" rIns="109725" bIns="91425" anchor="ctr" anchorCtr="0">
            <a:noAutofit/>
          </a:bodyPr>
          <a:lstStyle>
            <a:lvl1pPr marL="0" marR="0" lvl="0" indent="0" algn="r" rtl="0">
              <a:spcBef>
                <a:spcPts val="0"/>
              </a:spcBef>
              <a:buNone/>
              <a:defRPr sz="9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9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9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9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9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9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9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9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9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2" y="691375"/>
            <a:ext cx="11091600" cy="970443"/>
          </a:xfrm>
        </p:spPr>
        <p:txBody>
          <a:bodyPr>
            <a:normAutofit/>
          </a:bodyPr>
          <a:lstStyle/>
          <a:p>
            <a:r>
              <a:rPr lang="en-US" sz="4000" dirty="0" smtClean="0"/>
              <a:t>pearls from James chapter 1 </a:t>
            </a:r>
            <a:endParaRPr lang="en-AU" sz="4000" dirty="0"/>
          </a:p>
        </p:txBody>
      </p:sp>
      <p:sp>
        <p:nvSpPr>
          <p:cNvPr id="3" name="Text Placeholder 2"/>
          <p:cNvSpPr>
            <a:spLocks noGrp="1"/>
          </p:cNvSpPr>
          <p:nvPr>
            <p:ph type="body" idx="1"/>
          </p:nvPr>
        </p:nvSpPr>
        <p:spPr>
          <a:xfrm>
            <a:off x="550863" y="1979861"/>
            <a:ext cx="5693820" cy="4041798"/>
          </a:xfrm>
        </p:spPr>
        <p:txBody>
          <a:bodyPr/>
          <a:lstStyle/>
          <a:p>
            <a:pPr>
              <a:buFont typeface="Courier New" panose="02070309020205020404" pitchFamily="49" charset="0"/>
              <a:buChar char="o"/>
            </a:pPr>
            <a:r>
              <a:rPr lang="en-US" b="1" dirty="0" smtClean="0"/>
              <a:t> </a:t>
            </a:r>
            <a:r>
              <a:rPr lang="en-US" sz="2400" b="1" dirty="0" smtClean="0"/>
              <a:t>when troubles come your way, consider it an </a:t>
            </a:r>
            <a:r>
              <a:rPr lang="en-US" sz="2400" b="1" dirty="0" smtClean="0"/>
              <a:t>opportunity</a:t>
            </a:r>
            <a:r>
              <a:rPr lang="en-US" sz="2400" dirty="0" smtClean="0"/>
              <a:t> </a:t>
            </a:r>
          </a:p>
          <a:p>
            <a:pPr>
              <a:buFont typeface="Courier New" panose="02070309020205020404" pitchFamily="49" charset="0"/>
              <a:buChar char="o"/>
            </a:pPr>
            <a:endParaRPr lang="en-US" sz="2400" dirty="0" smtClean="0"/>
          </a:p>
          <a:p>
            <a:pPr>
              <a:buFont typeface="Courier New" panose="02070309020205020404" pitchFamily="49" charset="0"/>
              <a:buChar char="o"/>
            </a:pPr>
            <a:r>
              <a:rPr lang="en-US" sz="2400" b="1" dirty="0" smtClean="0"/>
              <a:t>If you need wisdom, </a:t>
            </a:r>
            <a:r>
              <a:rPr lang="en-US" sz="2400" b="1" dirty="0" smtClean="0"/>
              <a:t>ask</a:t>
            </a:r>
          </a:p>
          <a:p>
            <a:pPr marL="114300" indent="0">
              <a:buNone/>
            </a:pPr>
            <a:endParaRPr lang="en-US" sz="2400" dirty="0" smtClean="0"/>
          </a:p>
          <a:p>
            <a:pPr>
              <a:buFont typeface="Courier New" panose="02070309020205020404" pitchFamily="49" charset="0"/>
              <a:buChar char="o"/>
            </a:pPr>
            <a:r>
              <a:rPr lang="en-US" sz="2400" b="1" dirty="0" smtClean="0"/>
              <a:t>God </a:t>
            </a:r>
            <a:r>
              <a:rPr lang="en-US" sz="2400" b="1" dirty="0" smtClean="0"/>
              <a:t>blesses those who patiently </a:t>
            </a:r>
            <a:r>
              <a:rPr lang="en-US" sz="2400" b="1" dirty="0" smtClean="0"/>
              <a:t>endure </a:t>
            </a:r>
            <a:r>
              <a:rPr lang="en-US" sz="2400" b="1" dirty="0" smtClean="0"/>
              <a:t>testing and temptation</a:t>
            </a:r>
            <a:endParaRPr lang="en-AU" sz="2400" b="1" dirty="0"/>
          </a:p>
        </p:txBody>
      </p:sp>
      <p:pic>
        <p:nvPicPr>
          <p:cNvPr id="4" name="Picture 3"/>
          <p:cNvPicPr>
            <a:picLocks noChangeAspect="1"/>
          </p:cNvPicPr>
          <p:nvPr/>
        </p:nvPicPr>
        <p:blipFill>
          <a:blip r:embed="rId3"/>
          <a:stretch>
            <a:fillRect/>
          </a:stretch>
        </p:blipFill>
        <p:spPr>
          <a:xfrm>
            <a:off x="6579220" y="1849235"/>
            <a:ext cx="5063242" cy="3478587"/>
          </a:xfrm>
          <a:prstGeom prst="rect">
            <a:avLst/>
          </a:prstGeom>
        </p:spPr>
      </p:pic>
    </p:spTree>
    <p:extLst>
      <p:ext uri="{BB962C8B-B14F-4D97-AF65-F5344CB8AC3E}">
        <p14:creationId xmlns:p14="http://schemas.microsoft.com/office/powerpoint/2010/main" val="1011785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earls from James </a:t>
            </a:r>
            <a:r>
              <a:rPr lang="en-US" dirty="0" smtClean="0"/>
              <a:t>chapter 2 </a:t>
            </a:r>
            <a:endParaRPr lang="en-AU" dirty="0"/>
          </a:p>
        </p:txBody>
      </p:sp>
      <p:sp>
        <p:nvSpPr>
          <p:cNvPr id="3" name="Text Placeholder 2"/>
          <p:cNvSpPr>
            <a:spLocks noGrp="1"/>
          </p:cNvSpPr>
          <p:nvPr>
            <p:ph type="body" idx="1"/>
          </p:nvPr>
        </p:nvSpPr>
        <p:spPr>
          <a:xfrm>
            <a:off x="218485" y="1780697"/>
            <a:ext cx="6218860" cy="3979625"/>
          </a:xfrm>
        </p:spPr>
        <p:txBody>
          <a:bodyPr/>
          <a:lstStyle/>
          <a:p>
            <a:pPr>
              <a:buFont typeface="Courier New" panose="02070309020205020404" pitchFamily="49" charset="0"/>
              <a:buChar char="o"/>
            </a:pPr>
            <a:r>
              <a:rPr lang="en-US" sz="2800" dirty="0" smtClean="0"/>
              <a:t>The Church is egalitarian in nature</a:t>
            </a:r>
            <a:endParaRPr lang="en-US" sz="2800" dirty="0" smtClean="0"/>
          </a:p>
          <a:p>
            <a:pPr lvl="1">
              <a:buFont typeface="Courier New" panose="02070309020205020404" pitchFamily="49" charset="0"/>
              <a:buChar char="o"/>
            </a:pPr>
            <a:r>
              <a:rPr lang="en-US" sz="1800" dirty="0" smtClean="0"/>
              <a:t>Galatians 3:28</a:t>
            </a:r>
            <a:endParaRPr lang="en-US" sz="1800" dirty="0" smtClean="0"/>
          </a:p>
          <a:p>
            <a:pPr lvl="1">
              <a:buFont typeface="Courier New" panose="02070309020205020404" pitchFamily="49" charset="0"/>
              <a:buChar char="o"/>
            </a:pPr>
            <a:r>
              <a:rPr lang="en-US" sz="1800" dirty="0" smtClean="0"/>
              <a:t>Ephesians 2:14 </a:t>
            </a:r>
            <a:endParaRPr lang="en-US" sz="1800" dirty="0" smtClean="0"/>
          </a:p>
          <a:p>
            <a:pPr lvl="1">
              <a:buFont typeface="Courier New" panose="02070309020205020404" pitchFamily="49" charset="0"/>
              <a:buChar char="o"/>
            </a:pPr>
            <a:r>
              <a:rPr lang="en-US" sz="1800" dirty="0" smtClean="0"/>
              <a:t>Colossians 3:11</a:t>
            </a:r>
            <a:r>
              <a:rPr lang="en-US" sz="1800" dirty="0" smtClean="0"/>
              <a:t> </a:t>
            </a:r>
            <a:endParaRPr lang="en-AU" sz="1800" dirty="0"/>
          </a:p>
        </p:txBody>
      </p:sp>
      <p:pic>
        <p:nvPicPr>
          <p:cNvPr id="4" name="Picture 3"/>
          <p:cNvPicPr>
            <a:picLocks noChangeAspect="1"/>
          </p:cNvPicPr>
          <p:nvPr/>
        </p:nvPicPr>
        <p:blipFill>
          <a:blip r:embed="rId3"/>
          <a:stretch>
            <a:fillRect/>
          </a:stretch>
        </p:blipFill>
        <p:spPr>
          <a:xfrm>
            <a:off x="6564852" y="1838753"/>
            <a:ext cx="5066215" cy="3475021"/>
          </a:xfrm>
          <a:prstGeom prst="rect">
            <a:avLst/>
          </a:prstGeom>
        </p:spPr>
      </p:pic>
    </p:spTree>
    <p:extLst>
      <p:ext uri="{BB962C8B-B14F-4D97-AF65-F5344CB8AC3E}">
        <p14:creationId xmlns:p14="http://schemas.microsoft.com/office/powerpoint/2010/main" val="3530130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earls from James </a:t>
            </a:r>
            <a:r>
              <a:rPr lang="en-US" dirty="0" smtClean="0"/>
              <a:t>chapter 2 </a:t>
            </a:r>
            <a:endParaRPr lang="en-AU" dirty="0"/>
          </a:p>
        </p:txBody>
      </p:sp>
      <p:sp>
        <p:nvSpPr>
          <p:cNvPr id="3" name="Text Placeholder 2"/>
          <p:cNvSpPr>
            <a:spLocks noGrp="1"/>
          </p:cNvSpPr>
          <p:nvPr>
            <p:ph type="body" idx="1"/>
          </p:nvPr>
        </p:nvSpPr>
        <p:spPr>
          <a:xfrm>
            <a:off x="218485" y="1780697"/>
            <a:ext cx="6218860" cy="3979625"/>
          </a:xfrm>
        </p:spPr>
        <p:txBody>
          <a:bodyPr/>
          <a:lstStyle/>
          <a:p>
            <a:pPr>
              <a:buFont typeface="Courier New" panose="02070309020205020404" pitchFamily="49" charset="0"/>
              <a:buChar char="o"/>
            </a:pPr>
            <a:r>
              <a:rPr lang="en-US" sz="2800" dirty="0" smtClean="0"/>
              <a:t>The Church is egalitarian in nature</a:t>
            </a:r>
            <a:endParaRPr lang="en-US" sz="2800" dirty="0" smtClean="0"/>
          </a:p>
          <a:p>
            <a:pPr lvl="1">
              <a:buFont typeface="Courier New" panose="02070309020205020404" pitchFamily="49" charset="0"/>
              <a:buChar char="o"/>
            </a:pPr>
            <a:r>
              <a:rPr lang="en-US" sz="1800" dirty="0" smtClean="0"/>
              <a:t>Galatians 3:28</a:t>
            </a:r>
            <a:endParaRPr lang="en-US" sz="1800" dirty="0" smtClean="0"/>
          </a:p>
          <a:p>
            <a:pPr lvl="1">
              <a:buFont typeface="Courier New" panose="02070309020205020404" pitchFamily="49" charset="0"/>
              <a:buChar char="o"/>
            </a:pPr>
            <a:r>
              <a:rPr lang="en-US" sz="1800" dirty="0" smtClean="0"/>
              <a:t>Ephesians 2:14 </a:t>
            </a:r>
            <a:endParaRPr lang="en-US" sz="1800" dirty="0" smtClean="0"/>
          </a:p>
          <a:p>
            <a:pPr lvl="1">
              <a:buFont typeface="Courier New" panose="02070309020205020404" pitchFamily="49" charset="0"/>
              <a:buChar char="o"/>
            </a:pPr>
            <a:r>
              <a:rPr lang="en-US" sz="1800" dirty="0" smtClean="0"/>
              <a:t>Colossians 3:11</a:t>
            </a:r>
            <a:r>
              <a:rPr lang="en-US" sz="1800" dirty="0" smtClean="0"/>
              <a:t> </a:t>
            </a:r>
            <a:endParaRPr lang="en-AU" sz="1800" dirty="0"/>
          </a:p>
          <a:p>
            <a:endParaRPr lang="en-US" dirty="0" smtClean="0"/>
          </a:p>
          <a:p>
            <a:r>
              <a:rPr lang="en-US" sz="2800" dirty="0" smtClean="0"/>
              <a:t>Our love for each other is our witness</a:t>
            </a:r>
            <a:endParaRPr lang="en-US" sz="2800" dirty="0" smtClean="0"/>
          </a:p>
          <a:p>
            <a:pPr lvl="1"/>
            <a:r>
              <a:rPr lang="en-US" sz="1800" dirty="0" smtClean="0"/>
              <a:t>Genesis 12 </a:t>
            </a:r>
            <a:endParaRPr lang="en-US" sz="1800" dirty="0" smtClean="0"/>
          </a:p>
          <a:p>
            <a:pPr lvl="1"/>
            <a:r>
              <a:rPr lang="en-US" sz="1800" dirty="0" smtClean="0"/>
              <a:t>John 10:16 , 13:35</a:t>
            </a:r>
            <a:endParaRPr lang="en-US" sz="1800" dirty="0" smtClean="0"/>
          </a:p>
          <a:p>
            <a:pPr lvl="1"/>
            <a:endParaRPr lang="en-AU" dirty="0"/>
          </a:p>
        </p:txBody>
      </p:sp>
      <p:pic>
        <p:nvPicPr>
          <p:cNvPr id="4" name="Picture 3"/>
          <p:cNvPicPr>
            <a:picLocks noChangeAspect="1"/>
          </p:cNvPicPr>
          <p:nvPr/>
        </p:nvPicPr>
        <p:blipFill>
          <a:blip r:embed="rId3"/>
          <a:stretch>
            <a:fillRect/>
          </a:stretch>
        </p:blipFill>
        <p:spPr>
          <a:xfrm>
            <a:off x="6564852" y="1838753"/>
            <a:ext cx="5066215" cy="3475021"/>
          </a:xfrm>
          <a:prstGeom prst="rect">
            <a:avLst/>
          </a:prstGeom>
        </p:spPr>
      </p:pic>
    </p:spTree>
    <p:extLst>
      <p:ext uri="{BB962C8B-B14F-4D97-AF65-F5344CB8AC3E}">
        <p14:creationId xmlns:p14="http://schemas.microsoft.com/office/powerpoint/2010/main" val="1455868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5"/>
          <p:cNvSpPr txBox="1">
            <a:spLocks noGrp="1"/>
          </p:cNvSpPr>
          <p:nvPr>
            <p:ph type="title"/>
          </p:nvPr>
        </p:nvSpPr>
        <p:spPr>
          <a:xfrm>
            <a:off x="665648" y="481925"/>
            <a:ext cx="5836750" cy="75648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2800"/>
              <a:buFont typeface="Arial"/>
              <a:buNone/>
            </a:pPr>
            <a:r>
              <a:rPr lang="en-US" sz="3600" dirty="0" smtClean="0"/>
              <a:t>Changes in Church context </a:t>
            </a:r>
            <a:endParaRPr sz="6000" dirty="0"/>
          </a:p>
        </p:txBody>
      </p:sp>
      <p:sp>
        <p:nvSpPr>
          <p:cNvPr id="9" name="TextBox 8"/>
          <p:cNvSpPr txBox="1"/>
          <p:nvPr/>
        </p:nvSpPr>
        <p:spPr>
          <a:xfrm>
            <a:off x="665648" y="1741711"/>
            <a:ext cx="6489895" cy="1569660"/>
          </a:xfrm>
          <a:prstGeom prst="rect">
            <a:avLst/>
          </a:prstGeom>
          <a:solidFill>
            <a:schemeClr val="tx2"/>
          </a:solidFill>
        </p:spPr>
        <p:txBody>
          <a:bodyPr wrap="square" rtlCol="0">
            <a:spAutoFit/>
          </a:bodyPr>
          <a:lstStyle/>
          <a:p>
            <a:r>
              <a:rPr lang="en-AU" sz="2400" dirty="0" smtClean="0"/>
              <a:t>The first century church was encouraged to create an environment in which diverse people not only felt welcome but also, in time, felt they were a significant part of the whole.</a:t>
            </a:r>
            <a:endParaRPr lang="en-AU"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4540" y="611407"/>
            <a:ext cx="3753427" cy="5644251"/>
          </a:xfrm>
          <a:prstGeom prst="rect">
            <a:avLst/>
          </a:prstGeom>
        </p:spPr>
      </p:pic>
      <p:sp>
        <p:nvSpPr>
          <p:cNvPr id="7" name="Rectangle 6"/>
          <p:cNvSpPr/>
          <p:nvPr/>
        </p:nvSpPr>
        <p:spPr>
          <a:xfrm>
            <a:off x="665648" y="3773718"/>
            <a:ext cx="6489895" cy="1938992"/>
          </a:xfrm>
          <a:prstGeom prst="rect">
            <a:avLst/>
          </a:prstGeom>
          <a:solidFill>
            <a:schemeClr val="tx2"/>
          </a:solidFill>
        </p:spPr>
        <p:txBody>
          <a:bodyPr wrap="square">
            <a:spAutoFit/>
          </a:bodyPr>
          <a:lstStyle/>
          <a:p>
            <a:pPr marL="158750" indent="0">
              <a:buNone/>
              <a:defRPr/>
            </a:pPr>
            <a:r>
              <a:rPr lang="en-US" sz="2400" b="1" dirty="0" smtClean="0"/>
              <a:t>…</a:t>
            </a:r>
            <a:r>
              <a:rPr lang="en-US" sz="2400" dirty="0" smtClean="0"/>
              <a:t>will </a:t>
            </a:r>
            <a:r>
              <a:rPr lang="en-US" sz="2400" dirty="0"/>
              <a:t>require us to be patient with genuine seekers – those new to the faith and those disenfranchised who are reconnecting with Christ and his church after a season of sin, hurt, or absence.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5"/>
          <p:cNvSpPr txBox="1">
            <a:spLocks noGrp="1"/>
          </p:cNvSpPr>
          <p:nvPr>
            <p:ph type="title"/>
          </p:nvPr>
        </p:nvSpPr>
        <p:spPr>
          <a:xfrm>
            <a:off x="665648" y="365813"/>
            <a:ext cx="5836750" cy="75648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2800"/>
              <a:buFont typeface="Arial"/>
              <a:buNone/>
            </a:pPr>
            <a:r>
              <a:rPr lang="en-US" sz="3600" dirty="0" smtClean="0"/>
              <a:t>Changes in Church context </a:t>
            </a:r>
            <a:endParaRPr sz="6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4540" y="611407"/>
            <a:ext cx="3753427" cy="5644251"/>
          </a:xfrm>
          <a:prstGeom prst="rect">
            <a:avLst/>
          </a:prstGeom>
        </p:spPr>
      </p:pic>
      <p:sp>
        <p:nvSpPr>
          <p:cNvPr id="10" name="Rectangle 9"/>
          <p:cNvSpPr/>
          <p:nvPr/>
        </p:nvSpPr>
        <p:spPr>
          <a:xfrm>
            <a:off x="593574" y="4812187"/>
            <a:ext cx="6489895" cy="1200329"/>
          </a:xfrm>
          <a:prstGeom prst="rect">
            <a:avLst/>
          </a:prstGeom>
          <a:solidFill>
            <a:schemeClr val="tx2"/>
          </a:solidFill>
        </p:spPr>
        <p:txBody>
          <a:bodyPr wrap="square">
            <a:spAutoFit/>
          </a:bodyPr>
          <a:lstStyle/>
          <a:p>
            <a:pPr marL="158750" indent="0">
              <a:buNone/>
              <a:defRPr/>
            </a:pPr>
            <a:r>
              <a:rPr lang="en-US" sz="2400" dirty="0" smtClean="0"/>
              <a:t>Inclusion doesn’t include embracing doctrines or practices that in one way or another violate the Word of God. </a:t>
            </a:r>
            <a:endParaRPr lang="en-US" sz="2400" dirty="0"/>
          </a:p>
        </p:txBody>
      </p:sp>
      <p:sp>
        <p:nvSpPr>
          <p:cNvPr id="3" name="Cloud Callout 2"/>
          <p:cNvSpPr/>
          <p:nvPr/>
        </p:nvSpPr>
        <p:spPr>
          <a:xfrm>
            <a:off x="6096000" y="0"/>
            <a:ext cx="5950857" cy="4569046"/>
          </a:xfrm>
          <a:prstGeom prst="cloudCallout">
            <a:avLst>
              <a:gd name="adj1" fmla="val -30589"/>
              <a:gd name="adj2" fmla="val 6345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AU" sz="3600" dirty="0" smtClean="0"/>
              <a:t>How do we become inclusive and not violate the Word of God?</a:t>
            </a:r>
            <a:endParaRPr lang="en-AU" sz="3600" dirty="0"/>
          </a:p>
        </p:txBody>
      </p:sp>
      <p:pic>
        <p:nvPicPr>
          <p:cNvPr id="5" name="Picture 4"/>
          <p:cNvPicPr>
            <a:picLocks noChangeAspect="1"/>
          </p:cNvPicPr>
          <p:nvPr/>
        </p:nvPicPr>
        <p:blipFill>
          <a:blip r:embed="rId4"/>
          <a:stretch>
            <a:fillRect/>
          </a:stretch>
        </p:blipFill>
        <p:spPr>
          <a:xfrm>
            <a:off x="1204687" y="1203435"/>
            <a:ext cx="4262424" cy="3334384"/>
          </a:xfrm>
          <a:prstGeom prst="rect">
            <a:avLst/>
          </a:prstGeom>
        </p:spPr>
      </p:pic>
    </p:spTree>
    <p:extLst>
      <p:ext uri="{BB962C8B-B14F-4D97-AF65-F5344CB8AC3E}">
        <p14:creationId xmlns:p14="http://schemas.microsoft.com/office/powerpoint/2010/main" val="188054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earls from J</a:t>
            </a:r>
            <a:r>
              <a:rPr lang="en-US" dirty="0" smtClean="0"/>
              <a:t>ames </a:t>
            </a:r>
            <a:r>
              <a:rPr lang="en-US" dirty="0" smtClean="0"/>
              <a:t>chapter 2 </a:t>
            </a:r>
            <a:endParaRPr lang="en-AU" dirty="0"/>
          </a:p>
        </p:txBody>
      </p:sp>
      <p:sp>
        <p:nvSpPr>
          <p:cNvPr id="3" name="Text Placeholder 2"/>
          <p:cNvSpPr>
            <a:spLocks noGrp="1"/>
          </p:cNvSpPr>
          <p:nvPr>
            <p:ph type="body" idx="1"/>
          </p:nvPr>
        </p:nvSpPr>
        <p:spPr>
          <a:xfrm>
            <a:off x="550863" y="2068860"/>
            <a:ext cx="5501594" cy="3877660"/>
          </a:xfrm>
        </p:spPr>
        <p:txBody>
          <a:bodyPr/>
          <a:lstStyle/>
          <a:p>
            <a:pPr>
              <a:buFont typeface="Courier New" panose="02070309020205020404" pitchFamily="49" charset="0"/>
              <a:buChar char="o"/>
            </a:pPr>
            <a:r>
              <a:rPr lang="en-US" sz="3200" dirty="0" smtClean="0"/>
              <a:t>Royal Law </a:t>
            </a:r>
          </a:p>
          <a:p>
            <a:pPr lvl="1">
              <a:buFont typeface="Courier New" panose="02070309020205020404" pitchFamily="49" charset="0"/>
              <a:buChar char="o"/>
            </a:pPr>
            <a:r>
              <a:rPr lang="en-US" sz="2000" dirty="0" smtClean="0"/>
              <a:t>Love </a:t>
            </a:r>
            <a:r>
              <a:rPr lang="en-US" sz="2000" dirty="0"/>
              <a:t>y</a:t>
            </a:r>
            <a:r>
              <a:rPr lang="en-US" sz="2000" dirty="0" smtClean="0"/>
              <a:t>our neighbor as yourself  (v8)</a:t>
            </a:r>
          </a:p>
          <a:p>
            <a:pPr lvl="1">
              <a:buFont typeface="Courier New" panose="02070309020205020404" pitchFamily="49" charset="0"/>
              <a:buChar char="o"/>
            </a:pPr>
            <a:r>
              <a:rPr lang="en-US" sz="2000" dirty="0" smtClean="0"/>
              <a:t>Philippians 2:3</a:t>
            </a:r>
            <a:endParaRPr lang="en-US" sz="2000" dirty="0" smtClean="0"/>
          </a:p>
        </p:txBody>
      </p:sp>
      <p:pic>
        <p:nvPicPr>
          <p:cNvPr id="4" name="Picture 3"/>
          <p:cNvPicPr>
            <a:picLocks noChangeAspect="1"/>
          </p:cNvPicPr>
          <p:nvPr/>
        </p:nvPicPr>
        <p:blipFill>
          <a:blip r:embed="rId3"/>
          <a:stretch>
            <a:fillRect/>
          </a:stretch>
        </p:blipFill>
        <p:spPr>
          <a:xfrm>
            <a:off x="6320604" y="2068860"/>
            <a:ext cx="5066215" cy="3475021"/>
          </a:xfrm>
          <a:prstGeom prst="rect">
            <a:avLst/>
          </a:prstGeom>
        </p:spPr>
      </p:pic>
      <p:sp>
        <p:nvSpPr>
          <p:cNvPr id="5" name="TextBox 4"/>
          <p:cNvSpPr txBox="1"/>
          <p:nvPr/>
        </p:nvSpPr>
        <p:spPr>
          <a:xfrm>
            <a:off x="9588138" y="5212079"/>
            <a:ext cx="1802674" cy="307777"/>
          </a:xfrm>
          <a:prstGeom prst="rect">
            <a:avLst/>
          </a:prstGeom>
          <a:noFill/>
        </p:spPr>
        <p:txBody>
          <a:bodyPr wrap="square" rtlCol="0">
            <a:spAutoFit/>
          </a:bodyPr>
          <a:lstStyle/>
          <a:p>
            <a:r>
              <a:rPr lang="en-AU" dirty="0" err="1" smtClean="0"/>
              <a:t>Rhody</a:t>
            </a:r>
            <a:r>
              <a:rPr lang="en-AU" dirty="0" smtClean="0"/>
              <a:t> </a:t>
            </a:r>
            <a:r>
              <a:rPr lang="en-AU" dirty="0" err="1"/>
              <a:t>W</a:t>
            </a:r>
            <a:r>
              <a:rPr lang="en-AU" dirty="0" err="1" smtClean="0"/>
              <a:t>atercolors</a:t>
            </a:r>
            <a:endParaRPr lang="en-AU" dirty="0"/>
          </a:p>
        </p:txBody>
      </p:sp>
    </p:spTree>
    <p:extLst>
      <p:ext uri="{BB962C8B-B14F-4D97-AF65-F5344CB8AC3E}">
        <p14:creationId xmlns:p14="http://schemas.microsoft.com/office/powerpoint/2010/main" val="3554521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earls from J</a:t>
            </a:r>
            <a:r>
              <a:rPr lang="en-US" dirty="0" smtClean="0"/>
              <a:t>ames </a:t>
            </a:r>
            <a:r>
              <a:rPr lang="en-US" dirty="0" smtClean="0"/>
              <a:t>chapter 2 </a:t>
            </a:r>
            <a:endParaRPr lang="en-AU" dirty="0"/>
          </a:p>
        </p:txBody>
      </p:sp>
      <p:sp>
        <p:nvSpPr>
          <p:cNvPr id="3" name="Text Placeholder 2"/>
          <p:cNvSpPr>
            <a:spLocks noGrp="1"/>
          </p:cNvSpPr>
          <p:nvPr>
            <p:ph type="body" idx="1"/>
          </p:nvPr>
        </p:nvSpPr>
        <p:spPr>
          <a:xfrm>
            <a:off x="550863" y="2068860"/>
            <a:ext cx="5501594" cy="3877660"/>
          </a:xfrm>
        </p:spPr>
        <p:txBody>
          <a:bodyPr/>
          <a:lstStyle/>
          <a:p>
            <a:pPr>
              <a:buFont typeface="Courier New" panose="02070309020205020404" pitchFamily="49" charset="0"/>
              <a:buChar char="o"/>
            </a:pPr>
            <a:r>
              <a:rPr lang="en-US" sz="3200" dirty="0" smtClean="0"/>
              <a:t>Royal Law </a:t>
            </a:r>
          </a:p>
          <a:p>
            <a:pPr lvl="1">
              <a:buFont typeface="Courier New" panose="02070309020205020404" pitchFamily="49" charset="0"/>
              <a:buChar char="o"/>
            </a:pPr>
            <a:r>
              <a:rPr lang="en-US" sz="2000" dirty="0" smtClean="0"/>
              <a:t>Love </a:t>
            </a:r>
            <a:r>
              <a:rPr lang="en-US" sz="2000" dirty="0"/>
              <a:t>y</a:t>
            </a:r>
            <a:r>
              <a:rPr lang="en-US" sz="2000" dirty="0" smtClean="0"/>
              <a:t>our neighbor as yourself  (v8)</a:t>
            </a:r>
          </a:p>
          <a:p>
            <a:pPr lvl="1">
              <a:buFont typeface="Courier New" panose="02070309020205020404" pitchFamily="49" charset="0"/>
              <a:buChar char="o"/>
            </a:pPr>
            <a:r>
              <a:rPr lang="en-US" sz="2000" dirty="0" smtClean="0"/>
              <a:t>Philippians 2:3</a:t>
            </a:r>
            <a:endParaRPr lang="en-US" sz="2000" dirty="0" smtClean="0"/>
          </a:p>
          <a:p>
            <a:pPr>
              <a:buFont typeface="Courier New" panose="02070309020205020404" pitchFamily="49" charset="0"/>
              <a:buChar char="o"/>
            </a:pPr>
            <a:r>
              <a:rPr lang="en-US" sz="3200" dirty="0" smtClean="0"/>
              <a:t>Law of Mercy </a:t>
            </a:r>
            <a:r>
              <a:rPr lang="en-US" sz="2800" dirty="0" smtClean="0"/>
              <a:t>(law of love)</a:t>
            </a:r>
          </a:p>
          <a:p>
            <a:pPr lvl="1">
              <a:buFont typeface="Courier New" panose="02070309020205020404" pitchFamily="49" charset="0"/>
              <a:buChar char="o"/>
            </a:pPr>
            <a:r>
              <a:rPr lang="en-US" sz="2000" dirty="0" smtClean="0"/>
              <a:t>Avoiding self-righteous thinking  (v9-11)</a:t>
            </a:r>
          </a:p>
          <a:p>
            <a:pPr lvl="1">
              <a:buFont typeface="Courier New" panose="02070309020205020404" pitchFamily="49" charset="0"/>
              <a:buChar char="o"/>
            </a:pPr>
            <a:r>
              <a:rPr lang="en-US" sz="2000" dirty="0" smtClean="0"/>
              <a:t>Demonstrating the mercy you have received (v12,13) Romans 5:8</a:t>
            </a:r>
          </a:p>
        </p:txBody>
      </p:sp>
      <p:pic>
        <p:nvPicPr>
          <p:cNvPr id="4" name="Picture 3"/>
          <p:cNvPicPr>
            <a:picLocks noChangeAspect="1"/>
          </p:cNvPicPr>
          <p:nvPr/>
        </p:nvPicPr>
        <p:blipFill>
          <a:blip r:embed="rId3"/>
          <a:stretch>
            <a:fillRect/>
          </a:stretch>
        </p:blipFill>
        <p:spPr>
          <a:xfrm>
            <a:off x="6320604" y="2068860"/>
            <a:ext cx="5066215" cy="3475021"/>
          </a:xfrm>
          <a:prstGeom prst="rect">
            <a:avLst/>
          </a:prstGeom>
        </p:spPr>
      </p:pic>
      <p:sp>
        <p:nvSpPr>
          <p:cNvPr id="5" name="TextBox 4"/>
          <p:cNvSpPr txBox="1"/>
          <p:nvPr/>
        </p:nvSpPr>
        <p:spPr>
          <a:xfrm>
            <a:off x="9575078" y="5212079"/>
            <a:ext cx="1854925" cy="307777"/>
          </a:xfrm>
          <a:prstGeom prst="rect">
            <a:avLst/>
          </a:prstGeom>
          <a:noFill/>
        </p:spPr>
        <p:txBody>
          <a:bodyPr wrap="square" rtlCol="0">
            <a:spAutoFit/>
          </a:bodyPr>
          <a:lstStyle/>
          <a:p>
            <a:r>
              <a:rPr lang="en-AU" dirty="0" err="1" smtClean="0"/>
              <a:t>Rhody</a:t>
            </a:r>
            <a:r>
              <a:rPr lang="en-AU" dirty="0" smtClean="0"/>
              <a:t> </a:t>
            </a:r>
            <a:r>
              <a:rPr lang="en-AU" dirty="0" err="1" smtClean="0"/>
              <a:t>Watercolors</a:t>
            </a:r>
            <a:endParaRPr lang="en-AU" dirty="0"/>
          </a:p>
        </p:txBody>
      </p:sp>
    </p:spTree>
    <p:extLst>
      <p:ext uri="{BB962C8B-B14F-4D97-AF65-F5344CB8AC3E}">
        <p14:creationId xmlns:p14="http://schemas.microsoft.com/office/powerpoint/2010/main" val="1844327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6"/>
        <p:cNvGrpSpPr/>
        <p:nvPr/>
      </p:nvGrpSpPr>
      <p:grpSpPr>
        <a:xfrm>
          <a:off x="0" y="0"/>
          <a:ext cx="0" cy="0"/>
          <a:chOff x="0" y="0"/>
          <a:chExt cx="0" cy="0"/>
        </a:xfrm>
      </p:grpSpPr>
      <p:grpSp>
        <p:nvGrpSpPr>
          <p:cNvPr id="177" name="Google Shape;177;p6"/>
          <p:cNvGrpSpPr/>
          <p:nvPr/>
        </p:nvGrpSpPr>
        <p:grpSpPr>
          <a:xfrm>
            <a:off x="325472" y="346234"/>
            <a:ext cx="828358" cy="828358"/>
            <a:chOff x="10462536" y="1408249"/>
            <a:chExt cx="828358" cy="828358"/>
          </a:xfrm>
        </p:grpSpPr>
        <p:sp>
          <p:nvSpPr>
            <p:cNvPr id="178" name="Google Shape;178;p6"/>
            <p:cNvSpPr/>
            <p:nvPr/>
          </p:nvSpPr>
          <p:spPr>
            <a:xfrm rot="8100000">
              <a:off x="10606715" y="1506691"/>
              <a:ext cx="540001" cy="631474"/>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5A4632"/>
                </a:gs>
                <a:gs pos="30000">
                  <a:srgbClr val="5A4632"/>
                </a:gs>
                <a:gs pos="40000">
                  <a:srgbClr val="765B3F"/>
                </a:gs>
                <a:gs pos="60000">
                  <a:srgbClr val="5A4632"/>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79" name="Google Shape;179;p6"/>
            <p:cNvSpPr/>
            <p:nvPr/>
          </p:nvSpPr>
          <p:spPr>
            <a:xfrm rot="-8100000">
              <a:off x="10613915" y="1424627"/>
              <a:ext cx="270000" cy="540001"/>
            </a:xfrm>
            <a:prstGeom prst="ellipse">
              <a:avLst/>
            </a:prstGeom>
            <a:solidFill>
              <a:srgbClr val="5A46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
        <p:nvSpPr>
          <p:cNvPr id="180" name="Google Shape;180;p6"/>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81" name="Google Shape;181;p6"/>
          <p:cNvSpPr txBox="1">
            <a:spLocks noGrp="1"/>
          </p:cNvSpPr>
          <p:nvPr>
            <p:ph type="ctrTitle"/>
          </p:nvPr>
        </p:nvSpPr>
        <p:spPr>
          <a:xfrm>
            <a:off x="473122" y="374659"/>
            <a:ext cx="6450192" cy="884839"/>
          </a:xfrm>
          <a:prstGeom prst="rect">
            <a:avLst/>
          </a:prstGeom>
          <a:noFill/>
          <a:ln>
            <a:noFill/>
          </a:ln>
        </p:spPr>
        <p:txBody>
          <a:bodyPr spcFirstLastPara="1" wrap="square" lIns="109725" tIns="109725" rIns="109725" bIns="91425" anchor="b" anchorCtr="0">
            <a:normAutofit fontScale="90000"/>
          </a:bodyPr>
          <a:lstStyle/>
          <a:p>
            <a:pPr marL="0" lvl="0" indent="0" algn="ctr" rtl="0">
              <a:lnSpc>
                <a:spcPct val="100000"/>
              </a:lnSpc>
              <a:spcBef>
                <a:spcPts val="0"/>
              </a:spcBef>
              <a:spcAft>
                <a:spcPts val="0"/>
              </a:spcAft>
              <a:buClr>
                <a:schemeClr val="lt1"/>
              </a:buClr>
              <a:buSzPts val="4800"/>
              <a:buFont typeface="Arial"/>
              <a:buNone/>
            </a:pPr>
            <a:r>
              <a:rPr lang="en-US" sz="4800" dirty="0"/>
              <a:t>Pearls from </a:t>
            </a:r>
            <a:r>
              <a:rPr lang="en-US" sz="4800" dirty="0" smtClean="0"/>
              <a:t>James </a:t>
            </a:r>
            <a:endParaRPr dirty="0"/>
          </a:p>
        </p:txBody>
      </p:sp>
      <p:sp>
        <p:nvSpPr>
          <p:cNvPr id="182" name="Google Shape;182;p6"/>
          <p:cNvSpPr/>
          <p:nvPr/>
        </p:nvSpPr>
        <p:spPr>
          <a:xfrm>
            <a:off x="4121219" y="5433223"/>
            <a:ext cx="360000" cy="360000"/>
          </a:xfrm>
          <a:prstGeom prst="ellipse">
            <a:avLst/>
          </a:prstGeom>
          <a:gradFill>
            <a:gsLst>
              <a:gs pos="0">
                <a:schemeClr val="dk2"/>
              </a:gs>
              <a:gs pos="60000">
                <a:schemeClr val="dk2"/>
              </a:gs>
              <a:gs pos="100000">
                <a:srgbClr val="B5987B"/>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83" name="Google Shape;183;p6"/>
          <p:cNvSpPr txBox="1">
            <a:spLocks noGrp="1"/>
          </p:cNvSpPr>
          <p:nvPr>
            <p:ph type="subTitle" idx="1"/>
          </p:nvPr>
        </p:nvSpPr>
        <p:spPr>
          <a:xfrm>
            <a:off x="667656" y="1856096"/>
            <a:ext cx="5733144" cy="4530189"/>
          </a:xfrm>
          <a:prstGeom prst="rect">
            <a:avLst/>
          </a:prstGeom>
          <a:noFill/>
          <a:ln>
            <a:noFill/>
          </a:ln>
        </p:spPr>
        <p:txBody>
          <a:bodyPr spcFirstLastPara="1" wrap="square" lIns="109725" tIns="109725" rIns="109725" bIns="91425" anchor="t" anchorCtr="0">
            <a:normAutofit/>
          </a:bodyPr>
          <a:lstStyle/>
          <a:p>
            <a:pPr>
              <a:buFont typeface="Courier New" panose="02070309020205020404" pitchFamily="49" charset="0"/>
              <a:buChar char="o"/>
            </a:pPr>
            <a:r>
              <a:rPr lang="en-US" sz="3600" dirty="0"/>
              <a:t>V</a:t>
            </a:r>
            <a:r>
              <a:rPr lang="en-US" sz="3600" dirty="0" smtClean="0"/>
              <a:t>iew life challenges as opportunities </a:t>
            </a:r>
          </a:p>
          <a:p>
            <a:pPr>
              <a:buFont typeface="Courier New" panose="02070309020205020404" pitchFamily="49" charset="0"/>
              <a:buChar char="o"/>
            </a:pPr>
            <a:r>
              <a:rPr lang="en-US" sz="3600" dirty="0"/>
              <a:t>S</a:t>
            </a:r>
            <a:r>
              <a:rPr lang="en-US" sz="3600" dirty="0" smtClean="0"/>
              <a:t>eek God’s wisdom</a:t>
            </a:r>
          </a:p>
          <a:p>
            <a:pPr>
              <a:buFont typeface="Courier New" panose="02070309020205020404" pitchFamily="49" charset="0"/>
              <a:buChar char="o"/>
            </a:pPr>
            <a:r>
              <a:rPr lang="en-US" sz="3600" dirty="0" smtClean="0"/>
              <a:t>Engage with our neighbor in love and mercy</a:t>
            </a:r>
            <a:endParaRPr lang="en-US" sz="3600" dirty="0"/>
          </a:p>
          <a:p>
            <a:pPr>
              <a:buFont typeface="Courier New" panose="02070309020205020404" pitchFamily="49" charset="0"/>
              <a:buChar char="o"/>
            </a:pPr>
            <a:endParaRPr lang="en-US" sz="2800" dirty="0" smtClean="0"/>
          </a:p>
          <a:p>
            <a:pPr marL="0" lvl="0" indent="0" algn="ctr" rtl="0">
              <a:spcBef>
                <a:spcPts val="1800"/>
              </a:spcBef>
              <a:spcAft>
                <a:spcPts val="0"/>
              </a:spcAft>
              <a:buClr>
                <a:schemeClr val="lt1"/>
              </a:buClr>
              <a:buSzPts val="2800"/>
              <a:buNone/>
            </a:pPr>
            <a:endParaRPr dirty="0"/>
          </a:p>
          <a:p>
            <a:pPr marL="0" lvl="0" indent="0" algn="ctr" rtl="0">
              <a:lnSpc>
                <a:spcPct val="100000"/>
              </a:lnSpc>
              <a:spcBef>
                <a:spcPts val="1800"/>
              </a:spcBef>
              <a:spcAft>
                <a:spcPts val="0"/>
              </a:spcAft>
              <a:buClr>
                <a:schemeClr val="lt1"/>
              </a:buClr>
              <a:buSzPts val="2800"/>
              <a:buNone/>
            </a:pPr>
            <a:endParaRPr sz="2800" dirty="0">
              <a:solidFill>
                <a:schemeClr val="lt1"/>
              </a:solidFill>
            </a:endParaRPr>
          </a:p>
          <a:p>
            <a:pPr marL="0" lvl="0" indent="0" algn="ctr" rtl="0">
              <a:lnSpc>
                <a:spcPct val="100000"/>
              </a:lnSpc>
              <a:spcBef>
                <a:spcPts val="1800"/>
              </a:spcBef>
              <a:spcAft>
                <a:spcPts val="0"/>
              </a:spcAft>
              <a:buClr>
                <a:schemeClr val="lt1"/>
              </a:buClr>
              <a:buSzPts val="2800"/>
              <a:buNone/>
            </a:pPr>
            <a:endParaRPr dirty="0"/>
          </a:p>
        </p:txBody>
      </p:sp>
      <p:pic>
        <p:nvPicPr>
          <p:cNvPr id="184" name="Google Shape;184;p6" descr="Metallic marble"/>
          <p:cNvPicPr preferRelativeResize="0"/>
          <p:nvPr/>
        </p:nvPicPr>
        <p:blipFill rotWithShape="1">
          <a:blip r:embed="rId3">
            <a:alphaModFix/>
          </a:blip>
          <a:srcRect l="14278" r="13222" b="-1"/>
          <a:stretch/>
        </p:blipFill>
        <p:spPr>
          <a:xfrm>
            <a:off x="6792685" y="1434046"/>
            <a:ext cx="4615544" cy="4093019"/>
          </a:xfrm>
          <a:custGeom>
            <a:avLst/>
            <a:gdLst/>
            <a:ahLst/>
            <a:cxnLst/>
            <a:rect l="l" t="t" r="r" b="b"/>
            <a:pathLst>
              <a:path w="7448551" h="6858000" extrusionOk="0">
                <a:moveTo>
                  <a:pt x="0" y="0"/>
                </a:moveTo>
                <a:lnTo>
                  <a:pt x="7448551" y="0"/>
                </a:lnTo>
                <a:lnTo>
                  <a:pt x="7448551" y="6858000"/>
                </a:lnTo>
                <a:lnTo>
                  <a:pt x="0" y="6858000"/>
                </a:lnTo>
                <a:close/>
              </a:path>
            </a:pathLst>
          </a:cu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7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DFloatVTI">
  <a:themeElements>
    <a:clrScheme name="AnalogousFromLightSeed_2SEEDS">
      <a:dk1>
        <a:srgbClr val="000000"/>
      </a:dk1>
      <a:lt1>
        <a:srgbClr val="FFFFFF"/>
      </a:lt1>
      <a:dk2>
        <a:srgbClr val="413324"/>
      </a:dk2>
      <a:lt2>
        <a:srgbClr val="E6E8E2"/>
      </a:lt2>
      <a:accent1>
        <a:srgbClr val="8F7FBA"/>
      </a:accent1>
      <a:accent2>
        <a:srgbClr val="969DC6"/>
      </a:accent2>
      <a:accent3>
        <a:srgbClr val="B796C6"/>
      </a:accent3>
      <a:accent4>
        <a:srgbClr val="BA8F7F"/>
      </a:accent4>
      <a:accent5>
        <a:srgbClr val="B1A282"/>
      </a:accent5>
      <a:accent6>
        <a:srgbClr val="A2A873"/>
      </a:accent6>
      <a:hlink>
        <a:srgbClr val="7A8953"/>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4015</TotalTime>
  <Words>2808</Words>
  <Application>Microsoft Office PowerPoint</Application>
  <PresentationFormat>Widescreen</PresentationFormat>
  <Paragraphs>178</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Source Sans Pro</vt:lpstr>
      <vt:lpstr>Courier New</vt:lpstr>
      <vt:lpstr>3DFloatVTI</vt:lpstr>
      <vt:lpstr>pearls from James chapter 1 </vt:lpstr>
      <vt:lpstr>pearls from James chapter 2 </vt:lpstr>
      <vt:lpstr>pearls from James chapter 2 </vt:lpstr>
      <vt:lpstr>Changes in Church context </vt:lpstr>
      <vt:lpstr>Changes in Church context </vt:lpstr>
      <vt:lpstr>pearls from James chapter 2 </vt:lpstr>
      <vt:lpstr>pearls from James chapter 2 </vt:lpstr>
      <vt:lpstr>Pearls from James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Pearls from James</dc:title>
  <dc:creator>Sue de Pyle</dc:creator>
  <cp:lastModifiedBy>William Baker</cp:lastModifiedBy>
  <cp:revision>102</cp:revision>
  <cp:lastPrinted>2022-09-17T22:23:22Z</cp:lastPrinted>
  <dcterms:created xsi:type="dcterms:W3CDTF">2022-07-12T11:37:12Z</dcterms:created>
  <dcterms:modified xsi:type="dcterms:W3CDTF">2022-09-17T23:20:47Z</dcterms:modified>
</cp:coreProperties>
</file>